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handoutMasterIdLst>
    <p:handoutMasterId r:id="rId34"/>
  </p:handoutMasterIdLst>
  <p:sldIdLst>
    <p:sldId id="269" r:id="rId2"/>
    <p:sldId id="256" r:id="rId3"/>
    <p:sldId id="323" r:id="rId4"/>
    <p:sldId id="324" r:id="rId5"/>
    <p:sldId id="318" r:id="rId6"/>
    <p:sldId id="312" r:id="rId7"/>
    <p:sldId id="361" r:id="rId8"/>
    <p:sldId id="356" r:id="rId9"/>
    <p:sldId id="307" r:id="rId10"/>
    <p:sldId id="308" r:id="rId11"/>
    <p:sldId id="310" r:id="rId12"/>
    <p:sldId id="319" r:id="rId13"/>
    <p:sldId id="360" r:id="rId14"/>
    <p:sldId id="348" r:id="rId15"/>
    <p:sldId id="349" r:id="rId16"/>
    <p:sldId id="350" r:id="rId17"/>
    <p:sldId id="351" r:id="rId18"/>
    <p:sldId id="359" r:id="rId19"/>
    <p:sldId id="353" r:id="rId20"/>
    <p:sldId id="355" r:id="rId21"/>
    <p:sldId id="325" r:id="rId22"/>
    <p:sldId id="326" r:id="rId23"/>
    <p:sldId id="327" r:id="rId24"/>
    <p:sldId id="313" r:id="rId25"/>
    <p:sldId id="362" r:id="rId26"/>
    <p:sldId id="306" r:id="rId27"/>
    <p:sldId id="363" r:id="rId28"/>
    <p:sldId id="364" r:id="rId29"/>
    <p:sldId id="292" r:id="rId30"/>
    <p:sldId id="309" r:id="rId31"/>
    <p:sldId id="358" r:id="rId32"/>
  </p:sldIdLst>
  <p:sldSz cx="9144000" cy="6858000" type="screen4x3"/>
  <p:notesSz cx="6797675" cy="9926638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627" autoAdjust="0"/>
    <p:restoredTop sz="94660"/>
  </p:normalViewPr>
  <p:slideViewPr>
    <p:cSldViewPr>
      <p:cViewPr>
        <p:scale>
          <a:sx n="170" d="100"/>
          <a:sy n="170" d="100"/>
        </p:scale>
        <p:origin x="-2442" y="-3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945659" cy="496332"/>
          </a:xfrm>
          <a:prstGeom prst="rect">
            <a:avLst/>
          </a:prstGeom>
        </p:spPr>
        <p:txBody>
          <a:bodyPr vert="horz" lIns="91431" tIns="45715" rIns="91431" bIns="45715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50444" y="1"/>
            <a:ext cx="2945659" cy="496332"/>
          </a:xfrm>
          <a:prstGeom prst="rect">
            <a:avLst/>
          </a:prstGeom>
        </p:spPr>
        <p:txBody>
          <a:bodyPr vert="horz" lIns="91431" tIns="45715" rIns="91431" bIns="45715" rtlCol="0"/>
          <a:lstStyle>
            <a:lvl1pPr algn="r">
              <a:defRPr sz="1200"/>
            </a:lvl1pPr>
          </a:lstStyle>
          <a:p>
            <a:fld id="{BA3E0367-9D0D-4B97-95FF-98EEB276522C}" type="datetimeFigureOut">
              <a:rPr lang="zh-TW" altLang="en-US" smtClean="0"/>
              <a:t>2023/12/15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1" y="9428584"/>
            <a:ext cx="2945659" cy="496332"/>
          </a:xfrm>
          <a:prstGeom prst="rect">
            <a:avLst/>
          </a:prstGeom>
        </p:spPr>
        <p:txBody>
          <a:bodyPr vert="horz" lIns="91431" tIns="45715" rIns="91431" bIns="45715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50444" y="9428584"/>
            <a:ext cx="2945659" cy="496332"/>
          </a:xfrm>
          <a:prstGeom prst="rect">
            <a:avLst/>
          </a:prstGeom>
        </p:spPr>
        <p:txBody>
          <a:bodyPr vert="horz" lIns="91431" tIns="45715" rIns="91431" bIns="45715" rtlCol="0" anchor="b"/>
          <a:lstStyle>
            <a:lvl1pPr algn="r">
              <a:defRPr sz="1200"/>
            </a:lvl1pPr>
          </a:lstStyle>
          <a:p>
            <a:fld id="{8616DFD8-45C4-453E-87E1-E666BA7597C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847441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945659" cy="496332"/>
          </a:xfrm>
          <a:prstGeom prst="rect">
            <a:avLst/>
          </a:prstGeom>
        </p:spPr>
        <p:txBody>
          <a:bodyPr vert="horz" lIns="91431" tIns="45715" rIns="91431" bIns="45715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50444" y="1"/>
            <a:ext cx="2945659" cy="496332"/>
          </a:xfrm>
          <a:prstGeom prst="rect">
            <a:avLst/>
          </a:prstGeom>
        </p:spPr>
        <p:txBody>
          <a:bodyPr vert="horz" lIns="91431" tIns="45715" rIns="91431" bIns="45715" rtlCol="0"/>
          <a:lstStyle>
            <a:lvl1pPr algn="r">
              <a:defRPr sz="1200"/>
            </a:lvl1pPr>
          </a:lstStyle>
          <a:p>
            <a:fld id="{4C8069AE-4CA7-4435-A5DE-82B43D27E3D5}" type="datetimeFigureOut">
              <a:rPr lang="zh-TW" altLang="en-US" smtClean="0"/>
              <a:t>2023/12/15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1" tIns="45715" rIns="91431" bIns="45715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79768" y="4715154"/>
            <a:ext cx="5438140" cy="4466987"/>
          </a:xfrm>
          <a:prstGeom prst="rect">
            <a:avLst/>
          </a:prstGeom>
        </p:spPr>
        <p:txBody>
          <a:bodyPr vert="horz" lIns="91431" tIns="45715" rIns="91431" bIns="45715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1" y="9428584"/>
            <a:ext cx="2945659" cy="496332"/>
          </a:xfrm>
          <a:prstGeom prst="rect">
            <a:avLst/>
          </a:prstGeom>
        </p:spPr>
        <p:txBody>
          <a:bodyPr vert="horz" lIns="91431" tIns="45715" rIns="91431" bIns="45715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50444" y="9428584"/>
            <a:ext cx="2945659" cy="496332"/>
          </a:xfrm>
          <a:prstGeom prst="rect">
            <a:avLst/>
          </a:prstGeom>
        </p:spPr>
        <p:txBody>
          <a:bodyPr vert="horz" lIns="91431" tIns="45715" rIns="91431" bIns="45715" rtlCol="0" anchor="b"/>
          <a:lstStyle>
            <a:lvl1pPr algn="r">
              <a:defRPr sz="1200"/>
            </a:lvl1pPr>
          </a:lstStyle>
          <a:p>
            <a:fld id="{8F06B24D-DC85-4351-AE3F-4D63712FA74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573119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06B24D-DC85-4351-AE3F-4D63712FA745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900710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B8461-3E17-4F2C-AD3E-D98F777857BA}" type="datetime1">
              <a:rPr lang="zh-TW" altLang="en-US" smtClean="0"/>
              <a:t>2023/12/15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1A6A4-5887-4C4A-A0DF-F5B07651D2FD}" type="datetime1">
              <a:rPr lang="zh-TW" altLang="en-US" smtClean="0"/>
              <a:t>2023/12/15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1DF84-D7CB-402A-826D-D4ADF2986D02}" type="datetime1">
              <a:rPr lang="zh-TW" altLang="en-US" smtClean="0"/>
              <a:t>2023/12/15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93DFEC-7074-440D-9B56-0F2BAFBEDE85}" type="datetime1">
              <a:rPr lang="zh-TW" altLang="en-US" smtClean="0"/>
              <a:t>2023/12/15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27BE0-4CB6-47D3-A714-EA42B5EC2E60}" type="datetime1">
              <a:rPr lang="zh-TW" altLang="en-US" smtClean="0"/>
              <a:t>2023/12/15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F1014-BB40-44D3-B1C7-A9749D2FC3A4}" type="datetime1">
              <a:rPr lang="zh-TW" altLang="en-US" smtClean="0"/>
              <a:t>2023/12/15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173BC8-F691-485F-89B6-9B14E6A5A89E}" type="datetime1">
              <a:rPr lang="zh-TW" altLang="en-US" smtClean="0"/>
              <a:t>2023/12/15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168C5-E816-47BC-9B7A-660BDBED45CB}" type="datetime1">
              <a:rPr lang="zh-TW" altLang="en-US" smtClean="0"/>
              <a:t>2023/12/15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1626B-CB71-4000-8240-CBDFC140C83D}" type="datetime1">
              <a:rPr lang="zh-TW" altLang="en-US" smtClean="0"/>
              <a:t>2023/12/15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6AFB6-AFDD-405A-AF6B-F089C2ED7D8B}" type="datetime1">
              <a:rPr lang="zh-TW" altLang="en-US" smtClean="0"/>
              <a:t>2023/12/15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A13DD-4A12-4BF7-A6EB-1FE02A75DB67}" type="datetime1">
              <a:rPr lang="zh-TW" altLang="en-US" smtClean="0"/>
              <a:t>2023/12/15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artisticCrisscrossEtching trans="65000"/>
                    </a14:imgEffect>
                  </a14:imgLayer>
                </a14:imgProps>
              </a:ext>
            </a:extLst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64A1F0-416F-4706-9DFB-AD377EFC3F8A}" type="datetime1">
              <a:rPr lang="zh-TW" altLang="en-US" smtClean="0"/>
              <a:t>2023/12/15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" Target="slide3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30.xml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emf"/><Relationship Id="rId4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" Target="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" Target="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" Target="slide3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" Target="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" Target="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" Target="slide30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" Target="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" Target="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" Target="slide3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emf"/><Relationship Id="rId4" Type="http://schemas.openxmlformats.org/officeDocument/2006/relationships/image" Target="../media/image4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251520" y="260648"/>
            <a:ext cx="8640960" cy="6093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800" b="1" dirty="0">
                <a:latin typeface="標楷體" pitchFamily="65" charset="-120"/>
                <a:ea typeface="標楷體" pitchFamily="65" charset="-120"/>
              </a:rPr>
              <a:t>臺南市新吉工業區廠商協進會</a:t>
            </a:r>
            <a:endParaRPr lang="en-US" altLang="zh-TW" sz="4800" b="1" dirty="0">
              <a:latin typeface="標楷體" pitchFamily="65" charset="-120"/>
              <a:ea typeface="標楷體" pitchFamily="65" charset="-120"/>
            </a:endParaRPr>
          </a:p>
          <a:p>
            <a:pPr algn="ctr"/>
            <a:endParaRPr lang="en-US" altLang="zh-TW" sz="4600" b="1" dirty="0">
              <a:latin typeface="標楷體" pitchFamily="65" charset="-120"/>
              <a:ea typeface="標楷體" pitchFamily="65" charset="-120"/>
            </a:endParaRPr>
          </a:p>
          <a:p>
            <a:pPr algn="ctr"/>
            <a:endParaRPr lang="en-US" altLang="zh-TW" sz="4600" b="1" dirty="0">
              <a:latin typeface="標楷體" pitchFamily="65" charset="-120"/>
              <a:ea typeface="標楷體" pitchFamily="65" charset="-120"/>
            </a:endParaRPr>
          </a:p>
          <a:p>
            <a:pPr algn="ctr"/>
            <a:r>
              <a:rPr lang="zh-TW" altLang="en-US" sz="6000" b="1" dirty="0">
                <a:latin typeface="標楷體" pitchFamily="65" charset="-120"/>
                <a:ea typeface="標楷體" pitchFamily="65" charset="-120"/>
              </a:rPr>
              <a:t>第一屆第三次</a:t>
            </a:r>
            <a:endParaRPr lang="en-US" altLang="zh-TW" sz="6000" b="1" dirty="0">
              <a:latin typeface="標楷體" pitchFamily="65" charset="-120"/>
              <a:ea typeface="標楷體" pitchFamily="65" charset="-120"/>
            </a:endParaRPr>
          </a:p>
          <a:p>
            <a:pPr algn="ctr"/>
            <a:r>
              <a:rPr lang="zh-TW" altLang="en-US" sz="6000" b="1" dirty="0">
                <a:latin typeface="標楷體" pitchFamily="65" charset="-120"/>
                <a:ea typeface="標楷體" pitchFamily="65" charset="-120"/>
              </a:rPr>
              <a:t>會員大會</a:t>
            </a:r>
            <a:endParaRPr lang="en-US" altLang="zh-TW" sz="6000" b="1" dirty="0">
              <a:latin typeface="標楷體" pitchFamily="65" charset="-120"/>
              <a:ea typeface="標楷體" pitchFamily="65" charset="-120"/>
            </a:endParaRPr>
          </a:p>
          <a:p>
            <a:pPr algn="r"/>
            <a:endParaRPr lang="en-US" altLang="zh-TW" sz="2600" b="1" dirty="0">
              <a:latin typeface="標楷體" pitchFamily="65" charset="-120"/>
              <a:ea typeface="標楷體" pitchFamily="65" charset="-120"/>
            </a:endParaRPr>
          </a:p>
          <a:p>
            <a:pPr algn="r"/>
            <a:endParaRPr lang="en-US" altLang="zh-TW" sz="2600" b="1" dirty="0">
              <a:latin typeface="標楷體" pitchFamily="65" charset="-120"/>
              <a:ea typeface="標楷體" pitchFamily="65" charset="-120"/>
            </a:endParaRPr>
          </a:p>
          <a:p>
            <a:pPr algn="r"/>
            <a:endParaRPr lang="en-US" altLang="zh-TW" sz="2600" b="1" dirty="0">
              <a:latin typeface="標楷體" pitchFamily="65" charset="-120"/>
              <a:ea typeface="標楷體" pitchFamily="65" charset="-120"/>
            </a:endParaRPr>
          </a:p>
          <a:p>
            <a:pPr algn="r"/>
            <a:r>
              <a:rPr lang="zh-TW" altLang="en-US" sz="2600" b="1" dirty="0">
                <a:latin typeface="標楷體" pitchFamily="65" charset="-120"/>
                <a:ea typeface="標楷體" pitchFamily="65" charset="-120"/>
              </a:rPr>
              <a:t>會員大會主席：東佑達自動化科技股份有限公司</a:t>
            </a:r>
            <a:endParaRPr lang="en-US" altLang="zh-TW" sz="2600" b="1" dirty="0">
              <a:latin typeface="標楷體" pitchFamily="65" charset="-120"/>
              <a:ea typeface="標楷體" pitchFamily="65" charset="-120"/>
            </a:endParaRPr>
          </a:p>
          <a:p>
            <a:pPr algn="r"/>
            <a:r>
              <a:rPr lang="zh-TW" altLang="en-US" sz="2600" b="1" dirty="0">
                <a:latin typeface="標楷體" pitchFamily="65" charset="-120"/>
                <a:ea typeface="標楷體" pitchFamily="65" charset="-120"/>
              </a:rPr>
              <a:t>林宗德 董事長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553901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/>
          <p:cNvSpPr txBox="1"/>
          <p:nvPr/>
        </p:nvSpPr>
        <p:spPr>
          <a:xfrm>
            <a:off x="681050" y="845423"/>
            <a:ext cx="7995406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en-US" altLang="zh-TW" sz="2200" b="1" dirty="0">
                <a:latin typeface="標楷體" pitchFamily="65" charset="-120"/>
                <a:ea typeface="標楷體" pitchFamily="65" charset="-120"/>
              </a:rPr>
              <a:t>(2)</a:t>
            </a:r>
            <a:r>
              <a:rPr lang="zh-TW" altLang="en-US" sz="2200" b="1" dirty="0">
                <a:latin typeface="標楷體" pitchFamily="65" charset="-120"/>
                <a:ea typeface="標楷體" pitchFamily="65" charset="-120"/>
              </a:rPr>
              <a:t>協進會會費相關：</a:t>
            </a:r>
            <a:endParaRPr lang="en-US" altLang="zh-TW" sz="2200" b="1" dirty="0">
              <a:latin typeface="標楷體" pitchFamily="65" charset="-120"/>
              <a:ea typeface="標楷體" pitchFamily="65" charset="-120"/>
            </a:endParaRPr>
          </a:p>
          <a:p>
            <a:pPr marL="800100" lvl="1" indent="-342900"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zh-TW" altLang="en-US" sz="2200" b="1" dirty="0">
                <a:latin typeface="標楷體" pitchFamily="65" charset="-120"/>
                <a:ea typeface="標楷體" pitchFamily="65" charset="-120"/>
              </a:rPr>
              <a:t>章程</a:t>
            </a:r>
            <a:r>
              <a:rPr lang="en-US" altLang="zh-TW" sz="2200" b="1" dirty="0">
                <a:latin typeface="標楷體" pitchFamily="65" charset="-120"/>
                <a:ea typeface="標楷體" pitchFamily="65" charset="-120"/>
              </a:rPr>
              <a:t>『</a:t>
            </a:r>
            <a:r>
              <a:rPr lang="zh-TW" altLang="en-US" sz="2200" b="1" dirty="0">
                <a:latin typeface="標楷體" pitchFamily="65" charset="-120"/>
                <a:ea typeface="標楷體" pitchFamily="65" charset="-120"/>
              </a:rPr>
              <a:t>第二十九條</a:t>
            </a:r>
            <a:r>
              <a:rPr lang="en-US" altLang="zh-TW" sz="2200" b="1" dirty="0">
                <a:latin typeface="標楷體" pitchFamily="65" charset="-120"/>
                <a:ea typeface="標楷體" pitchFamily="65" charset="-120"/>
              </a:rPr>
              <a:t>』</a:t>
            </a:r>
          </a:p>
          <a:p>
            <a:pPr marL="1257300" lvl="2" indent="-342900"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zh-TW" altLang="en-US" sz="2200" b="1" dirty="0">
                <a:solidFill>
                  <a:srgbClr val="0000FF"/>
                </a:solidFill>
                <a:latin typeface="標楷體" pitchFamily="65" charset="-120"/>
                <a:ea typeface="標楷體" pitchFamily="65" charset="-120"/>
              </a:rPr>
              <a:t>入會費：新台幣</a:t>
            </a:r>
            <a:r>
              <a:rPr lang="en-US" altLang="zh-TW" sz="2200" b="1" dirty="0">
                <a:solidFill>
                  <a:srgbClr val="0000FF"/>
                </a:solidFill>
                <a:latin typeface="標楷體" pitchFamily="65" charset="-120"/>
                <a:ea typeface="標楷體" pitchFamily="65" charset="-120"/>
              </a:rPr>
              <a:t>10,000</a:t>
            </a:r>
            <a:r>
              <a:rPr lang="zh-TW" altLang="en-US" sz="2200" b="1" dirty="0">
                <a:solidFill>
                  <a:srgbClr val="0000FF"/>
                </a:solidFill>
                <a:latin typeface="標楷體" pitchFamily="65" charset="-120"/>
                <a:ea typeface="標楷體" pitchFamily="65" charset="-120"/>
              </a:rPr>
              <a:t>元，於會員入會時繳納。</a:t>
            </a:r>
            <a:endParaRPr lang="en-US" altLang="zh-TW" sz="2200" b="1" dirty="0">
              <a:solidFill>
                <a:srgbClr val="0000FF"/>
              </a:solidFill>
              <a:latin typeface="標楷體" pitchFamily="65" charset="-120"/>
              <a:ea typeface="標楷體" pitchFamily="65" charset="-120"/>
            </a:endParaRPr>
          </a:p>
          <a:p>
            <a:pPr marL="1257300" lvl="2" indent="-342900"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zh-TW" altLang="en-US" sz="2200" b="1" dirty="0">
                <a:solidFill>
                  <a:srgbClr val="0000FF"/>
                </a:solidFill>
                <a:latin typeface="標楷體" pitchFamily="65" charset="-120"/>
                <a:ea typeface="標楷體" pitchFamily="65" charset="-120"/>
              </a:rPr>
              <a:t>常年會費：每個會員新台幣</a:t>
            </a:r>
            <a:r>
              <a:rPr lang="en-US" altLang="zh-TW" sz="2200" b="1" dirty="0">
                <a:solidFill>
                  <a:srgbClr val="0000FF"/>
                </a:solidFill>
                <a:latin typeface="標楷體" pitchFamily="65" charset="-120"/>
                <a:ea typeface="標楷體" pitchFamily="65" charset="-120"/>
              </a:rPr>
              <a:t>5,000</a:t>
            </a:r>
            <a:r>
              <a:rPr lang="zh-TW" altLang="en-US" sz="2200" b="1" dirty="0">
                <a:solidFill>
                  <a:srgbClr val="0000FF"/>
                </a:solidFill>
                <a:latin typeface="標楷體" pitchFamily="65" charset="-120"/>
                <a:ea typeface="標楷體" pitchFamily="65" charset="-120"/>
              </a:rPr>
              <a:t>元整。</a:t>
            </a:r>
            <a:endParaRPr lang="en-US" altLang="zh-TW" sz="2200" b="1" dirty="0">
              <a:solidFill>
                <a:srgbClr val="0000FF"/>
              </a:solidFill>
              <a:latin typeface="標楷體" pitchFamily="65" charset="-120"/>
              <a:ea typeface="標楷體" pitchFamily="65" charset="-120"/>
            </a:endParaRPr>
          </a:p>
          <a:p>
            <a:pPr marL="800100" lvl="1" indent="-342900"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zh-TW" altLang="en-US" sz="2200" b="1" dirty="0">
                <a:latin typeface="標楷體" pitchFamily="65" charset="-120"/>
                <a:ea typeface="標楷體" pitchFamily="65" charset="-120"/>
              </a:rPr>
              <a:t>依據第三次理監事聯席會議</a:t>
            </a:r>
            <a:r>
              <a:rPr lang="en-US" altLang="zh-TW" sz="2200" b="1" dirty="0">
                <a:latin typeface="標楷體" pitchFamily="65" charset="-120"/>
                <a:ea typeface="標楷體" pitchFamily="65" charset="-120"/>
              </a:rPr>
              <a:t>(2022/10/11)</a:t>
            </a:r>
            <a:r>
              <a:rPr lang="zh-TW" altLang="en-US" sz="2200" b="1" dirty="0">
                <a:latin typeface="標楷體" pitchFamily="65" charset="-120"/>
                <a:ea typeface="標楷體" pitchFamily="65" charset="-120"/>
              </a:rPr>
              <a:t>決議：</a:t>
            </a:r>
            <a:endParaRPr lang="en-US" altLang="zh-TW" sz="2200" b="1" dirty="0">
              <a:latin typeface="標楷體" pitchFamily="65" charset="-120"/>
              <a:ea typeface="標楷體" pitchFamily="65" charset="-120"/>
            </a:endParaRPr>
          </a:p>
          <a:p>
            <a:pPr marL="1257300" lvl="2" indent="-342900"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zh-TW" altLang="en-US" sz="2200" b="1" dirty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職務捐</a:t>
            </a:r>
            <a:r>
              <a:rPr lang="en-US" altLang="zh-TW" sz="2200" b="1" dirty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(</a:t>
            </a:r>
            <a:r>
              <a:rPr lang="zh-TW" altLang="en-US" sz="2200" b="1" dirty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除上述年會費外，另外繳納</a:t>
            </a:r>
            <a:r>
              <a:rPr lang="en-US" altLang="zh-TW" sz="2200" b="1" dirty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)</a:t>
            </a:r>
            <a:r>
              <a:rPr lang="zh-TW" altLang="en-US" sz="2200" b="1" dirty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：</a:t>
            </a:r>
          </a:p>
          <a:p>
            <a:pPr marL="1714500" lvl="3" indent="-342900"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zh-TW" altLang="en-US" sz="2200" b="1" dirty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理事長 </a:t>
            </a:r>
            <a:r>
              <a:rPr lang="en-US" altLang="zh-TW" sz="2200" b="1" dirty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6 </a:t>
            </a:r>
            <a:r>
              <a:rPr lang="zh-TW" altLang="en-US" sz="2200" b="1" dirty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萬</a:t>
            </a:r>
            <a:r>
              <a:rPr lang="en-US" altLang="zh-TW" sz="2200" b="1" dirty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/</a:t>
            </a:r>
            <a:r>
              <a:rPr lang="zh-TW" altLang="en-US" sz="2200" b="1" dirty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年</a:t>
            </a:r>
          </a:p>
          <a:p>
            <a:pPr marL="1714500" lvl="3" indent="-342900"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zh-TW" altLang="en-US" sz="2200" b="1" dirty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常務理事、理事 </a:t>
            </a:r>
            <a:r>
              <a:rPr lang="en-US" altLang="zh-TW" sz="2200" b="1" dirty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3 </a:t>
            </a:r>
            <a:r>
              <a:rPr lang="zh-TW" altLang="en-US" sz="2200" b="1" dirty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萬</a:t>
            </a:r>
            <a:r>
              <a:rPr lang="en-US" altLang="zh-TW" sz="2200" b="1" dirty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/</a:t>
            </a:r>
            <a:r>
              <a:rPr lang="zh-TW" altLang="en-US" sz="2200" b="1" dirty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年</a:t>
            </a:r>
          </a:p>
          <a:p>
            <a:pPr marL="1714500" lvl="3" indent="-342900"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zh-TW" altLang="en-US" sz="2200" b="1" dirty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常務監事、監事 </a:t>
            </a:r>
            <a:r>
              <a:rPr lang="en-US" altLang="zh-TW" sz="2200" b="1" dirty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3 </a:t>
            </a:r>
            <a:r>
              <a:rPr lang="zh-TW" altLang="en-US" sz="2200" b="1" dirty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萬</a:t>
            </a:r>
            <a:r>
              <a:rPr lang="en-US" altLang="zh-TW" sz="2200" b="1" dirty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/</a:t>
            </a:r>
            <a:r>
              <a:rPr lang="zh-TW" altLang="en-US" sz="2200" b="1" dirty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年</a:t>
            </a:r>
            <a:endParaRPr lang="en-US" altLang="zh-TW" sz="2200" b="1" dirty="0">
              <a:solidFill>
                <a:srgbClr val="0000FF"/>
              </a:solidFill>
              <a:latin typeface="標楷體" pitchFamily="65" charset="-120"/>
              <a:ea typeface="標楷體" pitchFamily="65" charset="-120"/>
            </a:endParaRPr>
          </a:p>
          <a:p>
            <a:pPr marL="800100" lvl="1" indent="-342900"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zh-TW" altLang="en-US" sz="2200" b="1" dirty="0">
                <a:latin typeface="標楷體" pitchFamily="65" charset="-120"/>
                <a:ea typeface="標楷體" pitchFamily="65" charset="-120"/>
              </a:rPr>
              <a:t>依據第六次理監事聯席會議</a:t>
            </a:r>
            <a:r>
              <a:rPr lang="en-US" altLang="zh-TW" sz="2200" b="1" dirty="0">
                <a:latin typeface="標楷體" pitchFamily="65" charset="-120"/>
                <a:ea typeface="標楷體" pitchFamily="65" charset="-120"/>
              </a:rPr>
              <a:t>(2023/09/22)</a:t>
            </a:r>
            <a:r>
              <a:rPr lang="zh-TW" altLang="en-US" sz="2200" b="1" dirty="0">
                <a:latin typeface="標楷體" pitchFamily="65" charset="-120"/>
                <a:ea typeface="標楷體" pitchFamily="65" charset="-120"/>
              </a:rPr>
              <a:t>決議：</a:t>
            </a:r>
            <a:endParaRPr lang="en-US" altLang="zh-TW" sz="2200" b="1" dirty="0">
              <a:latin typeface="標楷體" pitchFamily="65" charset="-120"/>
              <a:ea typeface="標楷體" pitchFamily="65" charset="-120"/>
            </a:endParaRPr>
          </a:p>
          <a:p>
            <a:pPr marL="1257300" lvl="2" indent="-342900"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zh-TW" altLang="en-US" sz="2200" b="1" dirty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常年會費以月份比例收取</a:t>
            </a:r>
            <a:endParaRPr lang="zh-TW" altLang="en-US" sz="2000" b="1" dirty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10</a:t>
            </a:fld>
            <a:endParaRPr lang="zh-TW" altLang="en-US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251520" y="260648"/>
            <a:ext cx="86409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200" b="1" dirty="0">
                <a:latin typeface="標楷體" pitchFamily="65" charset="-120"/>
                <a:ea typeface="標楷體" pitchFamily="65" charset="-120"/>
              </a:rPr>
              <a:t>會員大會</a:t>
            </a:r>
            <a:r>
              <a:rPr lang="en-US" altLang="zh-TW" sz="3200" b="1" dirty="0">
                <a:latin typeface="標楷體" pitchFamily="65" charset="-120"/>
                <a:ea typeface="標楷體" pitchFamily="65" charset="-120"/>
              </a:rPr>
              <a:t>-(</a:t>
            </a:r>
            <a:r>
              <a:rPr lang="zh-TW" altLang="en-US" sz="3200" b="1" dirty="0">
                <a:latin typeface="標楷體" pitchFamily="65" charset="-120"/>
                <a:ea typeface="標楷體" pitchFamily="65" charset="-120"/>
              </a:rPr>
              <a:t>四</a:t>
            </a:r>
            <a:r>
              <a:rPr lang="en-US" altLang="zh-TW" sz="3200" b="1" dirty="0">
                <a:latin typeface="標楷體" pitchFamily="65" charset="-120"/>
                <a:ea typeface="標楷體" pitchFamily="65" charset="-120"/>
              </a:rPr>
              <a:t>)</a:t>
            </a:r>
            <a:r>
              <a:rPr lang="zh-TW" altLang="en-US" sz="3200" b="1" dirty="0">
                <a:latin typeface="標楷體" pitchFamily="65" charset="-120"/>
                <a:ea typeface="標楷體" pitchFamily="65" charset="-120"/>
              </a:rPr>
              <a:t>秘書報告事項</a:t>
            </a:r>
          </a:p>
        </p:txBody>
      </p:sp>
      <p:pic>
        <p:nvPicPr>
          <p:cNvPr id="12" name="Picture 2" descr="D:\(Z_Temp)\(MB22)SJ_LOGO.jpg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2460" y="44624"/>
            <a:ext cx="360040" cy="325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5180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9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09" y="1412776"/>
            <a:ext cx="8517782" cy="44848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文字方塊 5"/>
          <p:cNvSpPr txBox="1"/>
          <p:nvPr/>
        </p:nvSpPr>
        <p:spPr>
          <a:xfrm>
            <a:off x="681050" y="845423"/>
            <a:ext cx="799540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en-US" altLang="zh-TW" sz="2200" b="1" dirty="0">
                <a:latin typeface="標楷體" pitchFamily="65" charset="-120"/>
                <a:ea typeface="標楷體" pitchFamily="65" charset="-120"/>
              </a:rPr>
              <a:t>(2)</a:t>
            </a:r>
            <a:r>
              <a:rPr lang="zh-TW" altLang="en-US" sz="2200" b="1" dirty="0">
                <a:latin typeface="標楷體" pitchFamily="65" charset="-120"/>
                <a:ea typeface="標楷體" pitchFamily="65" charset="-120"/>
              </a:rPr>
              <a:t>年度會費使用狀況</a:t>
            </a:r>
            <a:r>
              <a:rPr lang="zh-TW" altLang="en-US" sz="2200" b="1" dirty="0">
                <a:latin typeface="標楷體" pitchFamily="65" charset="-120"/>
                <a:ea typeface="標楷體" pitchFamily="65" charset="-120"/>
                <a:sym typeface="Wingdings" pitchFamily="2" charset="2"/>
              </a:rPr>
              <a:t>：（</a:t>
            </a:r>
            <a:r>
              <a:rPr lang="zh-TW" altLang="en-US" sz="2200" b="1" dirty="0">
                <a:latin typeface="標楷體" pitchFamily="65" charset="-120"/>
                <a:ea typeface="標楷體" pitchFamily="65" charset="-120"/>
              </a:rPr>
              <a:t>右下角為前一年度資料）</a:t>
            </a:r>
            <a:endParaRPr lang="zh-TW" altLang="en-US" sz="2000" b="1" dirty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11</a:t>
            </a:fld>
            <a:endParaRPr lang="zh-TW" altLang="en-US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251520" y="260648"/>
            <a:ext cx="86409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200" b="1" dirty="0">
                <a:latin typeface="標楷體" pitchFamily="65" charset="-120"/>
                <a:ea typeface="標楷體" pitchFamily="65" charset="-120"/>
              </a:rPr>
              <a:t>會員大會</a:t>
            </a:r>
            <a:r>
              <a:rPr lang="en-US" altLang="zh-TW" sz="3200" b="1" dirty="0">
                <a:latin typeface="標楷體" pitchFamily="65" charset="-120"/>
                <a:ea typeface="標楷體" pitchFamily="65" charset="-120"/>
              </a:rPr>
              <a:t>-(</a:t>
            </a:r>
            <a:r>
              <a:rPr lang="zh-TW" altLang="en-US" sz="3200" b="1" dirty="0">
                <a:latin typeface="標楷體" pitchFamily="65" charset="-120"/>
                <a:ea typeface="標楷體" pitchFamily="65" charset="-120"/>
              </a:rPr>
              <a:t>四</a:t>
            </a:r>
            <a:r>
              <a:rPr lang="en-US" altLang="zh-TW" sz="3200" b="1" dirty="0">
                <a:latin typeface="標楷體" pitchFamily="65" charset="-120"/>
                <a:ea typeface="標楷體" pitchFamily="65" charset="-120"/>
              </a:rPr>
              <a:t>)</a:t>
            </a:r>
            <a:r>
              <a:rPr lang="zh-TW" altLang="en-US" sz="3200" b="1" dirty="0">
                <a:latin typeface="標楷體" pitchFamily="65" charset="-120"/>
                <a:ea typeface="標楷體" pitchFamily="65" charset="-120"/>
              </a:rPr>
              <a:t>秘書報告事項</a:t>
            </a:r>
          </a:p>
        </p:txBody>
      </p:sp>
      <p:pic>
        <p:nvPicPr>
          <p:cNvPr id="12" name="Picture 2" descr="D:\(Z_Temp)\(MB22)SJ_LOGO.jpg">
            <a:hlinkClick r:id="rId3" action="ppaction://hlinksldjump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2460" y="44624"/>
            <a:ext cx="360040" cy="325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圖片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2274" y="4365104"/>
            <a:ext cx="3480206" cy="18769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圓角矩形 2"/>
          <p:cNvSpPr/>
          <p:nvPr/>
        </p:nvSpPr>
        <p:spPr>
          <a:xfrm>
            <a:off x="2801110" y="1420154"/>
            <a:ext cx="1512168" cy="14754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圓角矩形 8"/>
          <p:cNvSpPr/>
          <p:nvPr/>
        </p:nvSpPr>
        <p:spPr>
          <a:xfrm>
            <a:off x="7380312" y="1412776"/>
            <a:ext cx="1512168" cy="14754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306269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內容版面配置區 4">
            <a:extLst>
              <a:ext uri="{FF2B5EF4-FFF2-40B4-BE49-F238E27FC236}">
                <a16:creationId xmlns:a16="http://schemas.microsoft.com/office/drawing/2014/main" xmlns="" id="{AD4C72BB-EE59-409A-F4CD-A7BFA88DE13B}"/>
              </a:ext>
            </a:extLst>
          </p:cNvPr>
          <p:cNvPicPr>
            <a:picLocks noGrp="1"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5033" y="3140968"/>
            <a:ext cx="4176464" cy="31316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1298251"/>
            <a:ext cx="6568358" cy="29523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805699"/>
            <a:ext cx="3240360" cy="24285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12</a:t>
            </a:fld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681050" y="845423"/>
            <a:ext cx="799540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en-US" altLang="zh-TW" sz="2200" b="1" dirty="0">
                <a:latin typeface="標楷體" pitchFamily="65" charset="-120"/>
                <a:ea typeface="標楷體" pitchFamily="65" charset="-120"/>
              </a:rPr>
              <a:t>(3)</a:t>
            </a:r>
            <a:r>
              <a:rPr lang="zh-TW" altLang="en-US" sz="2200" b="1" dirty="0">
                <a:latin typeface="標楷體" pitchFamily="65" charset="-120"/>
                <a:ea typeface="標楷體" pitchFamily="65" charset="-120"/>
              </a:rPr>
              <a:t>電力議題</a:t>
            </a:r>
            <a:endParaRPr lang="zh-TW" altLang="en-US" sz="2000" b="1" dirty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251520" y="260648"/>
            <a:ext cx="86409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200" b="1" dirty="0">
                <a:latin typeface="標楷體" pitchFamily="65" charset="-120"/>
                <a:ea typeface="標楷體" pitchFamily="65" charset="-120"/>
              </a:rPr>
              <a:t>會員大會</a:t>
            </a:r>
            <a:r>
              <a:rPr lang="en-US" altLang="zh-TW" sz="3200" b="1" dirty="0">
                <a:latin typeface="標楷體" pitchFamily="65" charset="-120"/>
                <a:ea typeface="標楷體" pitchFamily="65" charset="-120"/>
              </a:rPr>
              <a:t>-(</a:t>
            </a:r>
            <a:r>
              <a:rPr lang="zh-TW" altLang="en-US" sz="3200" b="1" dirty="0">
                <a:latin typeface="標楷體" pitchFamily="65" charset="-120"/>
                <a:ea typeface="標楷體" pitchFamily="65" charset="-120"/>
              </a:rPr>
              <a:t>四</a:t>
            </a:r>
            <a:r>
              <a:rPr lang="en-US" altLang="zh-TW" sz="3200" b="1" dirty="0">
                <a:latin typeface="標楷體" pitchFamily="65" charset="-120"/>
                <a:ea typeface="標楷體" pitchFamily="65" charset="-120"/>
              </a:rPr>
              <a:t>)</a:t>
            </a:r>
            <a:r>
              <a:rPr lang="zh-TW" altLang="en-US" sz="3200" b="1" dirty="0">
                <a:latin typeface="標楷體" pitchFamily="65" charset="-120"/>
                <a:ea typeface="標楷體" pitchFamily="65" charset="-120"/>
              </a:rPr>
              <a:t>秘書報告事項</a:t>
            </a:r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5071578"/>
            <a:ext cx="3240360" cy="164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134714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xmlns="" id="{E0FA23CD-B96E-B0E8-F875-4F48BC2EA4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24744"/>
            <a:ext cx="9144000" cy="5235983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13</a:t>
            </a:fld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681050" y="845423"/>
            <a:ext cx="799540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en-US" altLang="zh-TW" sz="2200" b="1" dirty="0">
                <a:latin typeface="標楷體" pitchFamily="65" charset="-120"/>
                <a:ea typeface="標楷體" pitchFamily="65" charset="-120"/>
              </a:rPr>
              <a:t>(3)</a:t>
            </a:r>
            <a:r>
              <a:rPr lang="zh-TW" altLang="en-US" sz="2200" b="1" dirty="0">
                <a:latin typeface="標楷體" pitchFamily="65" charset="-120"/>
                <a:ea typeface="標楷體" pitchFamily="65" charset="-120"/>
              </a:rPr>
              <a:t>電力議題</a:t>
            </a:r>
            <a:endParaRPr lang="zh-TW" altLang="en-US" sz="2000" b="1" dirty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251520" y="260648"/>
            <a:ext cx="86409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200" b="1" dirty="0">
                <a:latin typeface="標楷體" pitchFamily="65" charset="-120"/>
                <a:ea typeface="標楷體" pitchFamily="65" charset="-120"/>
              </a:rPr>
              <a:t>會員大會</a:t>
            </a:r>
            <a:r>
              <a:rPr lang="en-US" altLang="zh-TW" sz="3200" b="1" dirty="0">
                <a:latin typeface="標楷體" pitchFamily="65" charset="-120"/>
                <a:ea typeface="標楷體" pitchFamily="65" charset="-120"/>
              </a:rPr>
              <a:t>-(</a:t>
            </a:r>
            <a:r>
              <a:rPr lang="zh-TW" altLang="en-US" sz="3200" b="1" dirty="0">
                <a:latin typeface="標楷體" pitchFamily="65" charset="-120"/>
                <a:ea typeface="標楷體" pitchFamily="65" charset="-120"/>
              </a:rPr>
              <a:t>四</a:t>
            </a:r>
            <a:r>
              <a:rPr lang="en-US" altLang="zh-TW" sz="3200" b="1" dirty="0">
                <a:latin typeface="標楷體" pitchFamily="65" charset="-120"/>
                <a:ea typeface="標楷體" pitchFamily="65" charset="-120"/>
              </a:rPr>
              <a:t>)</a:t>
            </a:r>
            <a:r>
              <a:rPr lang="zh-TW" altLang="en-US" sz="3200" b="1" dirty="0">
                <a:latin typeface="標楷體" pitchFamily="65" charset="-120"/>
                <a:ea typeface="標楷體" pitchFamily="65" charset="-120"/>
              </a:rPr>
              <a:t>秘書報告事項</a:t>
            </a: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9752" y="5085184"/>
            <a:ext cx="3895693" cy="16566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309878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14</a:t>
            </a:fld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681050" y="845423"/>
            <a:ext cx="799540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en-US" altLang="zh-TW" sz="2200" b="1" dirty="0">
                <a:latin typeface="標楷體" pitchFamily="65" charset="-120"/>
                <a:ea typeface="標楷體" pitchFamily="65" charset="-120"/>
              </a:rPr>
              <a:t>(4)</a:t>
            </a:r>
            <a:r>
              <a:rPr lang="zh-TW" altLang="en-US" sz="2200" b="1" dirty="0">
                <a:latin typeface="標楷體" pitchFamily="65" charset="-120"/>
                <a:ea typeface="標楷體" pitchFamily="65" charset="-120"/>
              </a:rPr>
              <a:t>汙水議題</a:t>
            </a:r>
            <a:endParaRPr lang="zh-TW" altLang="en-US" sz="2000" b="1" dirty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251520" y="260648"/>
            <a:ext cx="86409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200" b="1" dirty="0">
                <a:latin typeface="標楷體" pitchFamily="65" charset="-120"/>
                <a:ea typeface="標楷體" pitchFamily="65" charset="-120"/>
              </a:rPr>
              <a:t>會員大會</a:t>
            </a:r>
            <a:r>
              <a:rPr lang="en-US" altLang="zh-TW" sz="3200" b="1" dirty="0">
                <a:latin typeface="標楷體" pitchFamily="65" charset="-120"/>
                <a:ea typeface="標楷體" pitchFamily="65" charset="-120"/>
              </a:rPr>
              <a:t>-(</a:t>
            </a:r>
            <a:r>
              <a:rPr lang="zh-TW" altLang="en-US" sz="3200" b="1" dirty="0">
                <a:latin typeface="標楷體" pitchFamily="65" charset="-120"/>
                <a:ea typeface="標楷體" pitchFamily="65" charset="-120"/>
              </a:rPr>
              <a:t>四</a:t>
            </a:r>
            <a:r>
              <a:rPr lang="en-US" altLang="zh-TW" sz="3200" b="1" dirty="0">
                <a:latin typeface="標楷體" pitchFamily="65" charset="-120"/>
                <a:ea typeface="標楷體" pitchFamily="65" charset="-120"/>
              </a:rPr>
              <a:t>)</a:t>
            </a:r>
            <a:r>
              <a:rPr lang="zh-TW" altLang="en-US" sz="3200" b="1" dirty="0">
                <a:latin typeface="標楷體" pitchFamily="65" charset="-120"/>
                <a:ea typeface="標楷體" pitchFamily="65" charset="-120"/>
              </a:rPr>
              <a:t>秘書報告事項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340768"/>
            <a:ext cx="5295900" cy="4162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1906" y="1323147"/>
            <a:ext cx="2114550" cy="2809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6603" y="3861048"/>
            <a:ext cx="2819400" cy="2114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594986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內容版面配置區 4">
            <a:extLst>
              <a:ext uri="{FF2B5EF4-FFF2-40B4-BE49-F238E27FC236}">
                <a16:creationId xmlns:a16="http://schemas.microsoft.com/office/drawing/2014/main" xmlns="" id="{E65CDD97-1A27-91A6-8BC0-6DC3474705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6825" y="3823992"/>
            <a:ext cx="3404547" cy="25134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15</a:t>
            </a:fld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681050" y="845423"/>
            <a:ext cx="799540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en-US" altLang="zh-TW" sz="2200" b="1" dirty="0">
                <a:latin typeface="標楷體" pitchFamily="65" charset="-120"/>
                <a:ea typeface="標楷體" pitchFamily="65" charset="-120"/>
              </a:rPr>
              <a:t>(5)</a:t>
            </a:r>
            <a:r>
              <a:rPr lang="zh-TW" altLang="en-US" sz="2200" b="1" dirty="0">
                <a:latin typeface="標楷體" pitchFamily="65" charset="-120"/>
                <a:ea typeface="標楷體" pitchFamily="65" charset="-120"/>
              </a:rPr>
              <a:t>消防議題</a:t>
            </a:r>
            <a:endParaRPr lang="zh-TW" altLang="en-US" sz="2000" b="1" dirty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251520" y="260648"/>
            <a:ext cx="86409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200" b="1" dirty="0">
                <a:latin typeface="標楷體" pitchFamily="65" charset="-120"/>
                <a:ea typeface="標楷體" pitchFamily="65" charset="-120"/>
              </a:rPr>
              <a:t>會員大會</a:t>
            </a:r>
            <a:r>
              <a:rPr lang="en-US" altLang="zh-TW" sz="3200" b="1" dirty="0">
                <a:latin typeface="標楷體" pitchFamily="65" charset="-120"/>
                <a:ea typeface="標楷體" pitchFamily="65" charset="-120"/>
              </a:rPr>
              <a:t>-(</a:t>
            </a:r>
            <a:r>
              <a:rPr lang="zh-TW" altLang="en-US" sz="3200" b="1" dirty="0">
                <a:latin typeface="標楷體" pitchFamily="65" charset="-120"/>
                <a:ea typeface="標楷體" pitchFamily="65" charset="-120"/>
              </a:rPr>
              <a:t>四</a:t>
            </a:r>
            <a:r>
              <a:rPr lang="en-US" altLang="zh-TW" sz="3200" b="1" dirty="0">
                <a:latin typeface="標楷體" pitchFamily="65" charset="-120"/>
                <a:ea typeface="標楷體" pitchFamily="65" charset="-120"/>
              </a:rPr>
              <a:t>)</a:t>
            </a:r>
            <a:r>
              <a:rPr lang="zh-TW" altLang="en-US" sz="3200" b="1" dirty="0">
                <a:latin typeface="標楷體" pitchFamily="65" charset="-120"/>
                <a:ea typeface="標楷體" pitchFamily="65" charset="-120"/>
              </a:rPr>
              <a:t>秘書報告事項</a:t>
            </a:r>
          </a:p>
        </p:txBody>
      </p:sp>
      <p:pic>
        <p:nvPicPr>
          <p:cNvPr id="9" name="內容版面配置區 4">
            <a:extLst>
              <a:ext uri="{FF2B5EF4-FFF2-40B4-BE49-F238E27FC236}">
                <a16:creationId xmlns:a16="http://schemas.microsoft.com/office/drawing/2014/main" xmlns="" id="{327FB5EF-7F75-02E6-6490-F3F4818FB9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1628800"/>
            <a:ext cx="4637063" cy="49984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324166"/>
            <a:ext cx="2920713" cy="15532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8" y="980728"/>
            <a:ext cx="2281279" cy="27363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594986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16</a:t>
            </a:fld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574297" y="855622"/>
            <a:ext cx="799540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en-US" altLang="zh-TW" sz="2200" b="1" dirty="0">
                <a:latin typeface="標楷體" pitchFamily="65" charset="-120"/>
                <a:ea typeface="標楷體" pitchFamily="65" charset="-120"/>
              </a:rPr>
              <a:t>(6)</a:t>
            </a:r>
            <a:r>
              <a:rPr lang="zh-TW" altLang="en-US" sz="2200" b="1" dirty="0">
                <a:latin typeface="標楷體" pitchFamily="65" charset="-120"/>
                <a:ea typeface="標楷體" pitchFamily="65" charset="-120"/>
              </a:rPr>
              <a:t>郵務試辦</a:t>
            </a:r>
            <a:endParaRPr lang="zh-TW" altLang="en-US" sz="2000" b="1" dirty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251520" y="260648"/>
            <a:ext cx="86409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200" b="1" dirty="0">
                <a:latin typeface="標楷體" pitchFamily="65" charset="-120"/>
                <a:ea typeface="標楷體" pitchFamily="65" charset="-120"/>
              </a:rPr>
              <a:t>會員大會</a:t>
            </a:r>
            <a:r>
              <a:rPr lang="en-US" altLang="zh-TW" sz="3200" b="1" dirty="0">
                <a:latin typeface="標楷體" pitchFamily="65" charset="-120"/>
                <a:ea typeface="標楷體" pitchFamily="65" charset="-120"/>
              </a:rPr>
              <a:t>-(</a:t>
            </a:r>
            <a:r>
              <a:rPr lang="zh-TW" altLang="en-US" sz="3200" b="1" dirty="0">
                <a:latin typeface="標楷體" pitchFamily="65" charset="-120"/>
                <a:ea typeface="標楷體" pitchFamily="65" charset="-120"/>
              </a:rPr>
              <a:t>四</a:t>
            </a:r>
            <a:r>
              <a:rPr lang="en-US" altLang="zh-TW" sz="3200" b="1" dirty="0">
                <a:latin typeface="標楷體" pitchFamily="65" charset="-120"/>
                <a:ea typeface="標楷體" pitchFamily="65" charset="-120"/>
              </a:rPr>
              <a:t>)</a:t>
            </a:r>
            <a:r>
              <a:rPr lang="zh-TW" altLang="en-US" sz="3200" b="1" dirty="0">
                <a:latin typeface="標楷體" pitchFamily="65" charset="-120"/>
                <a:ea typeface="標楷體" pitchFamily="65" charset="-120"/>
              </a:rPr>
              <a:t>秘書報告事項</a:t>
            </a:r>
          </a:p>
        </p:txBody>
      </p:sp>
      <p:pic>
        <p:nvPicPr>
          <p:cNvPr id="15" name="內容版面配置區 4">
            <a:extLst>
              <a:ext uri="{FF2B5EF4-FFF2-40B4-BE49-F238E27FC236}">
                <a16:creationId xmlns:a16="http://schemas.microsoft.com/office/drawing/2014/main" xmlns="" id="{684349EC-B6AE-FD8F-BBA4-92C52D1A7D7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2264" y="1196752"/>
            <a:ext cx="3050216" cy="39111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內容版面配置區 3">
            <a:extLst>
              <a:ext uri="{FF2B5EF4-FFF2-40B4-BE49-F238E27FC236}">
                <a16:creationId xmlns:a16="http://schemas.microsoft.com/office/drawing/2014/main" xmlns="" id="{E64FFC9D-E4CF-9FDA-1530-116BBB014A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23528" y="1988840"/>
            <a:ext cx="6048672" cy="37736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4725144"/>
            <a:ext cx="2435349" cy="17298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594986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4" name="Picture 1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4008480"/>
            <a:ext cx="3255069" cy="27534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17</a:t>
            </a:fld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681050" y="845423"/>
            <a:ext cx="7995406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en-US" altLang="zh-TW" sz="2200" b="1" dirty="0">
                <a:latin typeface="標楷體" pitchFamily="65" charset="-120"/>
                <a:ea typeface="標楷體" pitchFamily="65" charset="-120"/>
              </a:rPr>
              <a:t>(7)</a:t>
            </a:r>
            <a:r>
              <a:rPr lang="zh-TW" altLang="en-US" sz="2200" b="1" dirty="0">
                <a:latin typeface="標楷體" pitchFamily="65" charset="-120"/>
                <a:ea typeface="標楷體" pitchFamily="65" charset="-120"/>
              </a:rPr>
              <a:t>爭取</a:t>
            </a:r>
            <a:r>
              <a:rPr lang="en-US" altLang="zh-TW" sz="2200" b="1" dirty="0">
                <a:latin typeface="標楷體" pitchFamily="65" charset="-120"/>
                <a:ea typeface="標楷體" pitchFamily="65" charset="-120"/>
              </a:rPr>
              <a:t>ATM</a:t>
            </a:r>
            <a:r>
              <a:rPr lang="zh-TW" altLang="en-US" sz="2200" b="1" dirty="0">
                <a:latin typeface="標楷體" pitchFamily="65" charset="-120"/>
                <a:ea typeface="標楷體" pitchFamily="65" charset="-120"/>
              </a:rPr>
              <a:t>設置</a:t>
            </a:r>
            <a:endParaRPr lang="en-US" altLang="zh-TW" sz="2200" b="1" dirty="0">
              <a:latin typeface="標楷體" pitchFamily="65" charset="-120"/>
              <a:ea typeface="標楷體" pitchFamily="65" charset="-120"/>
            </a:endParaRP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en-US" altLang="zh-TW" sz="2000" b="1" dirty="0">
                <a:latin typeface="標楷體" pitchFamily="65" charset="-120"/>
                <a:ea typeface="標楷體" pitchFamily="65" charset="-120"/>
              </a:rPr>
              <a:t>(8)</a:t>
            </a:r>
            <a:r>
              <a:rPr lang="zh-TW" altLang="en-US" sz="2000" b="1" dirty="0">
                <a:latin typeface="標楷體" pitchFamily="65" charset="-120"/>
                <a:ea typeface="標楷體" pitchFamily="65" charset="-120"/>
              </a:rPr>
              <a:t>爭取</a:t>
            </a:r>
            <a:r>
              <a:rPr lang="en-US" altLang="zh-TW" sz="2000" b="1" dirty="0" err="1">
                <a:latin typeface="標楷體" pitchFamily="65" charset="-120"/>
                <a:ea typeface="標楷體" pitchFamily="65" charset="-120"/>
              </a:rPr>
              <a:t>gogo</a:t>
            </a:r>
            <a:r>
              <a:rPr lang="en-US" altLang="zh-TW" sz="2000" b="1" dirty="0">
                <a:latin typeface="標楷體" pitchFamily="65" charset="-120"/>
                <a:ea typeface="標楷體" pitchFamily="65" charset="-120"/>
              </a:rPr>
              <a:t>-road</a:t>
            </a:r>
            <a:r>
              <a:rPr lang="zh-TW" altLang="en-US" sz="2000" b="1" dirty="0">
                <a:latin typeface="標楷體" pitchFamily="65" charset="-120"/>
                <a:ea typeface="標楷體" pitchFamily="65" charset="-120"/>
              </a:rPr>
              <a:t>或</a:t>
            </a:r>
            <a:r>
              <a:rPr lang="en-US" altLang="zh-TW" sz="2000" b="1" dirty="0">
                <a:latin typeface="標楷體" pitchFamily="65" charset="-120"/>
                <a:ea typeface="標楷體" pitchFamily="65" charset="-120"/>
              </a:rPr>
              <a:t>T-bike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en-US" altLang="zh-TW" sz="2200" b="1" dirty="0">
                <a:latin typeface="標楷體" pitchFamily="65" charset="-120"/>
                <a:ea typeface="標楷體" pitchFamily="65" charset="-120"/>
              </a:rPr>
              <a:t>(9)</a:t>
            </a:r>
            <a:r>
              <a:rPr lang="zh-TW" altLang="en-US" sz="2200" b="1" dirty="0">
                <a:latin typeface="標楷體" pitchFamily="65" charset="-120"/>
                <a:ea typeface="標楷體" pitchFamily="65" charset="-120"/>
              </a:rPr>
              <a:t>其他</a:t>
            </a:r>
            <a:endParaRPr lang="en-US" altLang="zh-TW" sz="2200" b="1" dirty="0">
              <a:latin typeface="標楷體" pitchFamily="65" charset="-120"/>
              <a:ea typeface="標楷體" pitchFamily="65" charset="-120"/>
            </a:endParaRPr>
          </a:p>
          <a:p>
            <a:pPr marL="800100" lvl="1" indent="-342900"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zh-TW" altLang="en-US" sz="2200" b="1" dirty="0">
                <a:latin typeface="標楷體" pitchFamily="65" charset="-120"/>
                <a:ea typeface="標楷體" pitchFamily="65" charset="-120"/>
              </a:rPr>
              <a:t>路燈</a:t>
            </a:r>
            <a:r>
              <a:rPr lang="en-US" altLang="zh-TW" sz="2200" b="1" dirty="0">
                <a:latin typeface="標楷體" pitchFamily="65" charset="-120"/>
                <a:ea typeface="標楷體" pitchFamily="65" charset="-120"/>
              </a:rPr>
              <a:t>/</a:t>
            </a:r>
            <a:r>
              <a:rPr lang="zh-TW" altLang="en-US" sz="2200" b="1" dirty="0">
                <a:latin typeface="標楷體" pitchFamily="65" charset="-120"/>
                <a:ea typeface="標楷體" pitchFamily="65" charset="-120"/>
              </a:rPr>
              <a:t>監視器</a:t>
            </a:r>
            <a:r>
              <a:rPr lang="en-US" altLang="zh-TW" sz="2200" b="1" dirty="0">
                <a:latin typeface="標楷體" pitchFamily="65" charset="-120"/>
                <a:ea typeface="標楷體" pitchFamily="65" charset="-120"/>
              </a:rPr>
              <a:t>/</a:t>
            </a:r>
            <a:r>
              <a:rPr lang="zh-TW" altLang="en-US" sz="2200" b="1" dirty="0">
                <a:latin typeface="標楷體" pitchFamily="65" charset="-120"/>
                <a:ea typeface="標楷體" pitchFamily="65" charset="-120"/>
              </a:rPr>
              <a:t>水溝蓋</a:t>
            </a:r>
            <a:r>
              <a:rPr lang="en-US" altLang="zh-TW" sz="2200" b="1" dirty="0">
                <a:latin typeface="標楷體" pitchFamily="65" charset="-120"/>
                <a:ea typeface="標楷體" pitchFamily="65" charset="-120"/>
              </a:rPr>
              <a:t>/</a:t>
            </a:r>
            <a:r>
              <a:rPr lang="zh-TW" altLang="en-US" sz="2200" b="1" dirty="0">
                <a:latin typeface="標楷體" pitchFamily="65" charset="-120"/>
                <a:ea typeface="標楷體" pitchFamily="65" charset="-120"/>
              </a:rPr>
              <a:t>野狗</a:t>
            </a:r>
            <a:r>
              <a:rPr lang="en-US" altLang="zh-TW" sz="2200" b="1" dirty="0">
                <a:latin typeface="標楷體" pitchFamily="65" charset="-120"/>
                <a:ea typeface="標楷體" pitchFamily="65" charset="-120"/>
              </a:rPr>
              <a:t>/</a:t>
            </a:r>
            <a:r>
              <a:rPr lang="zh-TW" altLang="en-US" sz="2200" b="1" dirty="0">
                <a:latin typeface="標楷體" pitchFamily="65" charset="-120"/>
                <a:ea typeface="標楷體" pitchFamily="65" charset="-120"/>
              </a:rPr>
              <a:t>垃圾車</a:t>
            </a:r>
            <a:r>
              <a:rPr lang="en-US" altLang="zh-TW" sz="2200" b="1" dirty="0">
                <a:latin typeface="標楷體" pitchFamily="65" charset="-120"/>
                <a:ea typeface="標楷體" pitchFamily="65" charset="-120"/>
              </a:rPr>
              <a:t>...</a:t>
            </a:r>
            <a:r>
              <a:rPr lang="zh-TW" altLang="en-US" sz="2200" b="1" dirty="0">
                <a:latin typeface="標楷體" pitchFamily="65" charset="-120"/>
                <a:ea typeface="標楷體" pitchFamily="65" charset="-120"/>
              </a:rPr>
              <a:t>等</a:t>
            </a:r>
            <a:endParaRPr lang="zh-TW" altLang="en-US" sz="2000" b="1" dirty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251520" y="260648"/>
            <a:ext cx="86409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200" b="1" dirty="0">
                <a:latin typeface="標楷體" pitchFamily="65" charset="-120"/>
                <a:ea typeface="標楷體" pitchFamily="65" charset="-120"/>
              </a:rPr>
              <a:t>會員大會</a:t>
            </a:r>
            <a:r>
              <a:rPr lang="en-US" altLang="zh-TW" sz="3200" b="1" dirty="0">
                <a:latin typeface="標楷體" pitchFamily="65" charset="-120"/>
                <a:ea typeface="標楷體" pitchFamily="65" charset="-120"/>
              </a:rPr>
              <a:t>-(</a:t>
            </a:r>
            <a:r>
              <a:rPr lang="zh-TW" altLang="en-US" sz="3200" b="1" dirty="0">
                <a:latin typeface="標楷體" pitchFamily="65" charset="-120"/>
                <a:ea typeface="標楷體" pitchFamily="65" charset="-120"/>
              </a:rPr>
              <a:t>四</a:t>
            </a:r>
            <a:r>
              <a:rPr lang="en-US" altLang="zh-TW" sz="3200" b="1" dirty="0">
                <a:latin typeface="標楷體" pitchFamily="65" charset="-120"/>
                <a:ea typeface="標楷體" pitchFamily="65" charset="-120"/>
              </a:rPr>
              <a:t>)</a:t>
            </a:r>
            <a:r>
              <a:rPr lang="zh-TW" altLang="en-US" sz="3200" b="1" dirty="0">
                <a:latin typeface="標楷體" pitchFamily="65" charset="-120"/>
                <a:ea typeface="標楷體" pitchFamily="65" charset="-120"/>
              </a:rPr>
              <a:t>秘書報告事項</a:t>
            </a:r>
          </a:p>
        </p:txBody>
      </p:sp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023" y="2722860"/>
            <a:ext cx="2867711" cy="23022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4773125"/>
            <a:ext cx="1477424" cy="19888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0" name="Picture 8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1908" y="276636"/>
            <a:ext cx="1157989" cy="6480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1" name="Picture 9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2722860"/>
            <a:ext cx="2883513" cy="40783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橢圓 1"/>
          <p:cNvSpPr/>
          <p:nvPr/>
        </p:nvSpPr>
        <p:spPr>
          <a:xfrm>
            <a:off x="7236296" y="6597352"/>
            <a:ext cx="1224136" cy="20382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085" name="Picture 1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2852936"/>
            <a:ext cx="2933247" cy="16483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6" name="Picture 14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2999" y="1012744"/>
            <a:ext cx="1126591" cy="15427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7" name="Picture 15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6339" y="1012745"/>
            <a:ext cx="1155117" cy="15427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8" name="Picture 16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525" y="845423"/>
            <a:ext cx="1595011" cy="14496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594986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3645024"/>
            <a:ext cx="3152800" cy="30716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18</a:t>
            </a:fld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681050" y="845423"/>
            <a:ext cx="79954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en-US" altLang="zh-TW" sz="2200" b="1" dirty="0">
                <a:latin typeface="標楷體" pitchFamily="65" charset="-120"/>
                <a:ea typeface="標楷體" pitchFamily="65" charset="-120"/>
              </a:rPr>
              <a:t>(9)</a:t>
            </a:r>
            <a:r>
              <a:rPr lang="zh-TW" altLang="en-US" sz="2200" b="1" dirty="0">
                <a:latin typeface="標楷體" pitchFamily="65" charset="-120"/>
                <a:ea typeface="標楷體" pitchFamily="65" charset="-120"/>
              </a:rPr>
              <a:t>其他</a:t>
            </a:r>
          </a:p>
          <a:p>
            <a:pPr marL="800100" lvl="1" indent="-342900"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zh-TW" altLang="en-US" sz="2200" b="1" dirty="0">
                <a:latin typeface="標楷體" pitchFamily="65" charset="-120"/>
                <a:ea typeface="標楷體" pitchFamily="65" charset="-120"/>
              </a:rPr>
              <a:t>廣宣新吉工業區</a:t>
            </a:r>
            <a:endParaRPr lang="en-US" altLang="zh-TW" sz="2200" b="1" dirty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251520" y="260648"/>
            <a:ext cx="86409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200" b="1" dirty="0">
                <a:latin typeface="標楷體" pitchFamily="65" charset="-120"/>
                <a:ea typeface="標楷體" pitchFamily="65" charset="-120"/>
              </a:rPr>
              <a:t>會員大會</a:t>
            </a:r>
            <a:r>
              <a:rPr lang="en-US" altLang="zh-TW" sz="3200" b="1" dirty="0">
                <a:latin typeface="標楷體" pitchFamily="65" charset="-120"/>
                <a:ea typeface="標楷體" pitchFamily="65" charset="-120"/>
              </a:rPr>
              <a:t>-(</a:t>
            </a:r>
            <a:r>
              <a:rPr lang="zh-TW" altLang="en-US" sz="3200" b="1" dirty="0">
                <a:latin typeface="標楷體" pitchFamily="65" charset="-120"/>
                <a:ea typeface="標楷體" pitchFamily="65" charset="-120"/>
              </a:rPr>
              <a:t>四</a:t>
            </a:r>
            <a:r>
              <a:rPr lang="en-US" altLang="zh-TW" sz="3200" b="1" dirty="0">
                <a:latin typeface="標楷體" pitchFamily="65" charset="-120"/>
                <a:ea typeface="標楷體" pitchFamily="65" charset="-120"/>
              </a:rPr>
              <a:t>)</a:t>
            </a:r>
            <a:r>
              <a:rPr lang="zh-TW" altLang="en-US" sz="3200" b="1" dirty="0">
                <a:latin typeface="標楷體" pitchFamily="65" charset="-120"/>
                <a:ea typeface="標楷體" pitchFamily="65" charset="-120"/>
              </a:rPr>
              <a:t>秘書報告事項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3429000"/>
            <a:ext cx="1414762" cy="20435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7592" y="845423"/>
            <a:ext cx="3912840" cy="29346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66" y="1820086"/>
            <a:ext cx="4151702" cy="20966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7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951" y="3113572"/>
            <a:ext cx="2704331" cy="23589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5" y="5277827"/>
            <a:ext cx="4680520" cy="14723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023024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19</a:t>
            </a:fld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681050" y="845423"/>
            <a:ext cx="799540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en-US" altLang="zh-TW" sz="2200" b="1" dirty="0">
                <a:latin typeface="標楷體" pitchFamily="65" charset="-120"/>
                <a:ea typeface="標楷體" pitchFamily="65" charset="-120"/>
              </a:rPr>
              <a:t>(10)</a:t>
            </a:r>
            <a:r>
              <a:rPr lang="zh-TW" altLang="en-US" sz="2200" b="1" dirty="0">
                <a:latin typeface="標楷體" pitchFamily="65" charset="-120"/>
                <a:ea typeface="標楷體" pitchFamily="65" charset="-120"/>
              </a:rPr>
              <a:t>新會員群組</a:t>
            </a:r>
            <a:endParaRPr lang="zh-TW" altLang="en-US" sz="2000" b="1" dirty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251520" y="260648"/>
            <a:ext cx="86409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200" b="1" dirty="0">
                <a:latin typeface="標楷體" pitchFamily="65" charset="-120"/>
                <a:ea typeface="標楷體" pitchFamily="65" charset="-120"/>
              </a:rPr>
              <a:t>會員大會</a:t>
            </a:r>
            <a:r>
              <a:rPr lang="en-US" altLang="zh-TW" sz="3200" b="1" dirty="0">
                <a:latin typeface="標楷體" pitchFamily="65" charset="-120"/>
                <a:ea typeface="標楷體" pitchFamily="65" charset="-120"/>
              </a:rPr>
              <a:t>-(</a:t>
            </a:r>
            <a:r>
              <a:rPr lang="zh-TW" altLang="en-US" sz="3200" b="1" dirty="0">
                <a:latin typeface="標楷體" pitchFamily="65" charset="-120"/>
                <a:ea typeface="標楷體" pitchFamily="65" charset="-120"/>
              </a:rPr>
              <a:t>四</a:t>
            </a:r>
            <a:r>
              <a:rPr lang="en-US" altLang="zh-TW" sz="3200" b="1" dirty="0">
                <a:latin typeface="標楷體" pitchFamily="65" charset="-120"/>
                <a:ea typeface="標楷體" pitchFamily="65" charset="-120"/>
              </a:rPr>
              <a:t>)</a:t>
            </a:r>
            <a:r>
              <a:rPr lang="zh-TW" altLang="en-US" sz="3200" b="1" dirty="0">
                <a:latin typeface="標楷體" pitchFamily="65" charset="-120"/>
                <a:ea typeface="標楷體" pitchFamily="65" charset="-120"/>
              </a:rPr>
              <a:t>秘書報告事項</a:t>
            </a:r>
          </a:p>
        </p:txBody>
      </p:sp>
      <p:pic>
        <p:nvPicPr>
          <p:cNvPr id="7" name="內容版面配置區 4">
            <a:extLst>
              <a:ext uri="{FF2B5EF4-FFF2-40B4-BE49-F238E27FC236}">
                <a16:creationId xmlns:a16="http://schemas.microsoft.com/office/drawing/2014/main" xmlns="" id="{B7048DA7-89AB-646F-1364-016AC45071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760" y="1556792"/>
            <a:ext cx="4196979" cy="4308038"/>
          </a:xfrm>
        </p:spPr>
      </p:pic>
    </p:spTree>
    <p:extLst>
      <p:ext uri="{BB962C8B-B14F-4D97-AF65-F5344CB8AC3E}">
        <p14:creationId xmlns:p14="http://schemas.microsoft.com/office/powerpoint/2010/main" val="31662771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251520" y="260648"/>
            <a:ext cx="864096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000" b="1" dirty="0">
                <a:latin typeface="標楷體" pitchFamily="65" charset="-120"/>
                <a:ea typeface="標楷體" pitchFamily="65" charset="-120"/>
              </a:rPr>
              <a:t>臺南市 新吉工業區廠商協進會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681050" y="908720"/>
            <a:ext cx="7995406" cy="4124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altLang="zh-TW" sz="2400" b="1" dirty="0">
                <a:latin typeface="標楷體" pitchFamily="65" charset="-120"/>
                <a:ea typeface="標楷體" pitchFamily="65" charset="-120"/>
              </a:rPr>
              <a:t>(</a:t>
            </a:r>
            <a:r>
              <a:rPr lang="zh-TW" altLang="en-US" sz="2400" b="1" dirty="0">
                <a:latin typeface="標楷體" pitchFamily="65" charset="-120"/>
                <a:ea typeface="標楷體" pitchFamily="65" charset="-120"/>
              </a:rPr>
              <a:t>一</a:t>
            </a:r>
            <a:r>
              <a:rPr lang="en-US" altLang="zh-TW" sz="2400" b="1" dirty="0">
                <a:latin typeface="標楷體" pitchFamily="65" charset="-120"/>
                <a:ea typeface="標楷體" pitchFamily="65" charset="-120"/>
              </a:rPr>
              <a:t>)</a:t>
            </a:r>
            <a:r>
              <a:rPr lang="zh-TW" altLang="en-US" sz="2400" b="1" dirty="0">
                <a:latin typeface="標楷體" pitchFamily="65" charset="-120"/>
                <a:ea typeface="標楷體" pitchFamily="65" charset="-120"/>
              </a:rPr>
              <a:t>會議開始</a:t>
            </a:r>
            <a:endParaRPr lang="en-US" altLang="zh-TW" sz="2400" b="1" dirty="0">
              <a:latin typeface="標楷體" pitchFamily="65" charset="-120"/>
              <a:ea typeface="標楷體" pitchFamily="65" charset="-120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altLang="zh-TW" sz="2400" b="1" dirty="0">
                <a:latin typeface="標楷體" pitchFamily="65" charset="-120"/>
                <a:ea typeface="標楷體" pitchFamily="65" charset="-120"/>
              </a:rPr>
              <a:t>(</a:t>
            </a:r>
            <a:r>
              <a:rPr lang="zh-TW" altLang="en-US" sz="2400" b="1" dirty="0">
                <a:latin typeface="標楷體" pitchFamily="65" charset="-120"/>
                <a:ea typeface="標楷體" pitchFamily="65" charset="-120"/>
              </a:rPr>
              <a:t>二</a:t>
            </a:r>
            <a:r>
              <a:rPr lang="en-US" altLang="zh-TW" sz="2400" b="1" dirty="0">
                <a:latin typeface="標楷體" pitchFamily="65" charset="-120"/>
                <a:ea typeface="標楷體" pitchFamily="65" charset="-120"/>
              </a:rPr>
              <a:t>)</a:t>
            </a:r>
            <a:r>
              <a:rPr lang="zh-TW" altLang="en-US" sz="2400" b="1" dirty="0">
                <a:latin typeface="標楷體" pitchFamily="65" charset="-120"/>
                <a:ea typeface="標楷體" pitchFamily="65" charset="-120"/>
              </a:rPr>
              <a:t>主席致詞</a:t>
            </a:r>
            <a:endParaRPr lang="en-US" altLang="zh-TW" sz="2400" b="1" dirty="0">
              <a:latin typeface="標楷體" pitchFamily="65" charset="-120"/>
              <a:ea typeface="標楷體" pitchFamily="65" charset="-120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altLang="zh-TW" sz="2400" b="1" dirty="0">
                <a:latin typeface="標楷體" pitchFamily="65" charset="-120"/>
                <a:ea typeface="標楷體" pitchFamily="65" charset="-120"/>
              </a:rPr>
              <a:t>(</a:t>
            </a:r>
            <a:r>
              <a:rPr lang="zh-TW" altLang="en-US" sz="2400" b="1" dirty="0">
                <a:latin typeface="標楷體" pitchFamily="65" charset="-120"/>
                <a:ea typeface="標楷體" pitchFamily="65" charset="-120"/>
              </a:rPr>
              <a:t>三</a:t>
            </a:r>
            <a:r>
              <a:rPr lang="en-US" altLang="zh-TW" sz="2400" b="1" dirty="0">
                <a:latin typeface="標楷體" pitchFamily="65" charset="-120"/>
                <a:ea typeface="標楷體" pitchFamily="65" charset="-120"/>
              </a:rPr>
              <a:t>)</a:t>
            </a:r>
            <a:r>
              <a:rPr lang="zh-TW" altLang="en-US" sz="2400" b="1" dirty="0">
                <a:latin typeface="標楷體" pitchFamily="65" charset="-120"/>
                <a:ea typeface="標楷體" pitchFamily="65" charset="-120"/>
              </a:rPr>
              <a:t>來賓致詞</a:t>
            </a:r>
            <a:endParaRPr lang="en-US" altLang="zh-TW" sz="2400" b="1" dirty="0">
              <a:latin typeface="標楷體" pitchFamily="65" charset="-120"/>
              <a:ea typeface="標楷體" pitchFamily="65" charset="-120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altLang="zh-TW" sz="2400" b="1" dirty="0">
                <a:latin typeface="標楷體" pitchFamily="65" charset="-120"/>
                <a:ea typeface="標楷體" pitchFamily="65" charset="-120"/>
              </a:rPr>
              <a:t>(</a:t>
            </a:r>
            <a:r>
              <a:rPr lang="zh-TW" altLang="en-US" sz="2400" b="1" dirty="0">
                <a:latin typeface="標楷體" pitchFamily="65" charset="-120"/>
                <a:ea typeface="標楷體" pitchFamily="65" charset="-120"/>
              </a:rPr>
              <a:t>四</a:t>
            </a:r>
            <a:r>
              <a:rPr lang="en-US" altLang="zh-TW" sz="2400" b="1" dirty="0">
                <a:latin typeface="標楷體" pitchFamily="65" charset="-120"/>
                <a:ea typeface="標楷體" pitchFamily="65" charset="-120"/>
              </a:rPr>
              <a:t>)</a:t>
            </a:r>
            <a:r>
              <a:rPr lang="zh-TW" altLang="en-US" sz="2400" b="1" dirty="0">
                <a:latin typeface="標楷體" pitchFamily="65" charset="-120"/>
                <a:ea typeface="標楷體" pitchFamily="65" charset="-120"/>
              </a:rPr>
              <a:t>報告事項</a:t>
            </a:r>
            <a:endParaRPr lang="en-US" altLang="zh-TW" sz="2400" b="1" dirty="0">
              <a:solidFill>
                <a:srgbClr val="FF0000"/>
              </a:solidFill>
              <a:latin typeface="標楷體" pitchFamily="65" charset="-120"/>
              <a:ea typeface="標楷體" pitchFamily="65" charset="-120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altLang="zh-TW" sz="2400" b="1" dirty="0">
                <a:latin typeface="標楷體" pitchFamily="65" charset="-120"/>
                <a:ea typeface="標楷體" pitchFamily="65" charset="-120"/>
              </a:rPr>
              <a:t>(</a:t>
            </a:r>
            <a:r>
              <a:rPr lang="zh-TW" altLang="en-US" sz="2400" b="1" dirty="0">
                <a:latin typeface="標楷體" pitchFamily="65" charset="-120"/>
                <a:ea typeface="標楷體" pitchFamily="65" charset="-120"/>
              </a:rPr>
              <a:t>五</a:t>
            </a:r>
            <a:r>
              <a:rPr lang="en-US" altLang="zh-TW" sz="2400" b="1" dirty="0">
                <a:latin typeface="標楷體" pitchFamily="65" charset="-120"/>
                <a:ea typeface="標楷體" pitchFamily="65" charset="-120"/>
              </a:rPr>
              <a:t>)</a:t>
            </a:r>
            <a:r>
              <a:rPr lang="zh-TW" altLang="en-US" sz="2400" b="1" dirty="0">
                <a:latin typeface="標楷體" pitchFamily="65" charset="-120"/>
                <a:ea typeface="標楷體" pitchFamily="65" charset="-120"/>
              </a:rPr>
              <a:t>討論</a:t>
            </a:r>
            <a:r>
              <a:rPr lang="en-US" altLang="zh-TW" sz="2400" b="1" dirty="0">
                <a:latin typeface="標楷體" pitchFamily="65" charset="-120"/>
                <a:ea typeface="標楷體" pitchFamily="65" charset="-120"/>
              </a:rPr>
              <a:t>/</a:t>
            </a:r>
            <a:r>
              <a:rPr lang="zh-TW" altLang="en-US" sz="2400" b="1" dirty="0">
                <a:latin typeface="標楷體" pitchFamily="65" charset="-120"/>
                <a:ea typeface="標楷體" pitchFamily="65" charset="-120"/>
              </a:rPr>
              <a:t>表決提案</a:t>
            </a:r>
            <a:endParaRPr lang="en-US" altLang="zh-TW" sz="2400" b="1" dirty="0">
              <a:latin typeface="標楷體" pitchFamily="65" charset="-120"/>
              <a:ea typeface="標楷體" pitchFamily="65" charset="-120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altLang="zh-TW" sz="2400" b="1" dirty="0">
                <a:latin typeface="標楷體" pitchFamily="65" charset="-120"/>
                <a:ea typeface="標楷體" pitchFamily="65" charset="-120"/>
              </a:rPr>
              <a:t>(</a:t>
            </a:r>
            <a:r>
              <a:rPr lang="zh-TW" altLang="en-US" sz="2400" b="1" dirty="0">
                <a:latin typeface="標楷體" pitchFamily="65" charset="-120"/>
                <a:ea typeface="標楷體" pitchFamily="65" charset="-120"/>
              </a:rPr>
              <a:t>六</a:t>
            </a:r>
            <a:r>
              <a:rPr lang="en-US" altLang="zh-TW" sz="2400" b="1" dirty="0">
                <a:latin typeface="標楷體" pitchFamily="65" charset="-120"/>
                <a:ea typeface="標楷體" pitchFamily="65" charset="-120"/>
              </a:rPr>
              <a:t>)</a:t>
            </a:r>
            <a:r>
              <a:rPr lang="zh-TW" altLang="en-US" sz="2400" b="1" dirty="0">
                <a:latin typeface="標楷體" pitchFamily="65" charset="-120"/>
                <a:ea typeface="標楷體" pitchFamily="65" charset="-120"/>
              </a:rPr>
              <a:t>臨時動議</a:t>
            </a:r>
            <a:endParaRPr lang="en-US" altLang="zh-TW" sz="2400" b="1" dirty="0">
              <a:latin typeface="標楷體" pitchFamily="65" charset="-120"/>
              <a:ea typeface="標楷體" pitchFamily="65" charset="-120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altLang="zh-TW" sz="2400" b="1" dirty="0">
                <a:latin typeface="標楷體" pitchFamily="65" charset="-120"/>
                <a:ea typeface="標楷體" pitchFamily="65" charset="-120"/>
              </a:rPr>
              <a:t>(</a:t>
            </a:r>
            <a:r>
              <a:rPr lang="zh-TW" altLang="en-US" sz="2400" b="1" dirty="0">
                <a:latin typeface="標楷體" pitchFamily="65" charset="-120"/>
                <a:ea typeface="標楷體" pitchFamily="65" charset="-120"/>
              </a:rPr>
              <a:t>七</a:t>
            </a:r>
            <a:r>
              <a:rPr lang="en-US" altLang="zh-TW" sz="2400" b="1" dirty="0">
                <a:latin typeface="標楷體" pitchFamily="65" charset="-120"/>
                <a:ea typeface="標楷體" pitchFamily="65" charset="-120"/>
              </a:rPr>
              <a:t>)</a:t>
            </a:r>
            <a:r>
              <a:rPr lang="zh-TW" altLang="en-US" sz="2400" b="1" dirty="0">
                <a:latin typeface="標楷體" pitchFamily="65" charset="-120"/>
                <a:ea typeface="標楷體" pitchFamily="65" charset="-120"/>
              </a:rPr>
              <a:t>宣讀會議記錄</a:t>
            </a:r>
            <a:endParaRPr lang="en-US" altLang="zh-TW" sz="2400" b="1" dirty="0">
              <a:latin typeface="標楷體" pitchFamily="65" charset="-120"/>
              <a:ea typeface="標楷體" pitchFamily="65" charset="-120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altLang="zh-TW" sz="2400" b="1" dirty="0">
                <a:latin typeface="標楷體" pitchFamily="65" charset="-120"/>
                <a:ea typeface="標楷體" pitchFamily="65" charset="-120"/>
              </a:rPr>
              <a:t>(</a:t>
            </a:r>
            <a:r>
              <a:rPr lang="zh-TW" altLang="en-US" sz="2400" b="1" dirty="0">
                <a:latin typeface="標楷體" pitchFamily="65" charset="-120"/>
                <a:ea typeface="標楷體" pitchFamily="65" charset="-120"/>
              </a:rPr>
              <a:t>八</a:t>
            </a:r>
            <a:r>
              <a:rPr lang="en-US" altLang="zh-TW" sz="2400" b="1" dirty="0">
                <a:latin typeface="標楷體" pitchFamily="65" charset="-120"/>
                <a:ea typeface="標楷體" pitchFamily="65" charset="-120"/>
              </a:rPr>
              <a:t>)</a:t>
            </a:r>
            <a:r>
              <a:rPr lang="zh-TW" altLang="en-US" sz="2400" b="1" dirty="0">
                <a:latin typeface="標楷體" pitchFamily="65" charset="-120"/>
                <a:ea typeface="標楷體" pitchFamily="65" charset="-120"/>
              </a:rPr>
              <a:t>散會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38095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20</a:t>
            </a:fld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681050" y="845423"/>
            <a:ext cx="79954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en-US" altLang="zh-TW" sz="2000" b="1" dirty="0">
                <a:latin typeface="標楷體" pitchFamily="65" charset="-120"/>
                <a:ea typeface="標楷體" pitchFamily="65" charset="-120"/>
              </a:rPr>
              <a:t>(11)</a:t>
            </a:r>
            <a:r>
              <a:rPr lang="zh-TW" altLang="en-US" sz="2000" b="1" dirty="0">
                <a:latin typeface="標楷體" pitchFamily="65" charset="-120"/>
                <a:ea typeface="標楷體" pitchFamily="65" charset="-120"/>
              </a:rPr>
              <a:t>臺南市新吉工業區廠商協進會官方帳號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251520" y="260648"/>
            <a:ext cx="86409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200" b="1" dirty="0">
                <a:latin typeface="標楷體" pitchFamily="65" charset="-120"/>
                <a:ea typeface="標楷體" pitchFamily="65" charset="-120"/>
              </a:rPr>
              <a:t>會員大會</a:t>
            </a:r>
            <a:r>
              <a:rPr lang="en-US" altLang="zh-TW" sz="3200" b="1" dirty="0">
                <a:latin typeface="標楷體" pitchFamily="65" charset="-120"/>
                <a:ea typeface="標楷體" pitchFamily="65" charset="-120"/>
              </a:rPr>
              <a:t>-(</a:t>
            </a:r>
            <a:r>
              <a:rPr lang="zh-TW" altLang="en-US" sz="3200" b="1" dirty="0">
                <a:latin typeface="標楷體" pitchFamily="65" charset="-120"/>
                <a:ea typeface="標楷體" pitchFamily="65" charset="-120"/>
              </a:rPr>
              <a:t>四</a:t>
            </a:r>
            <a:r>
              <a:rPr lang="en-US" altLang="zh-TW" sz="3200" b="1" dirty="0">
                <a:latin typeface="標楷體" pitchFamily="65" charset="-120"/>
                <a:ea typeface="標楷體" pitchFamily="65" charset="-120"/>
              </a:rPr>
              <a:t>)</a:t>
            </a:r>
            <a:r>
              <a:rPr lang="zh-TW" altLang="en-US" sz="3200" b="1" dirty="0">
                <a:latin typeface="標楷體" pitchFamily="65" charset="-120"/>
                <a:ea typeface="標楷體" pitchFamily="65" charset="-120"/>
              </a:rPr>
              <a:t>秘書報告事項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5" y="1268760"/>
            <a:ext cx="5288139" cy="54726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799740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/>
          <p:cNvSpPr txBox="1"/>
          <p:nvPr/>
        </p:nvSpPr>
        <p:spPr>
          <a:xfrm>
            <a:off x="681050" y="845423"/>
            <a:ext cx="79954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zh-TW" altLang="en-US" sz="2000" b="1" dirty="0">
                <a:latin typeface="標楷體" pitchFamily="65" charset="-120"/>
                <a:ea typeface="標楷體" pitchFamily="65" charset="-120"/>
              </a:rPr>
              <a:t>「新吉廠協會官方帳號」（</a:t>
            </a:r>
            <a:r>
              <a:rPr lang="zh-TW" altLang="en-US" sz="2000" b="1" dirty="0">
                <a:solidFill>
                  <a:srgbClr val="0000FF"/>
                </a:solidFill>
                <a:latin typeface="標楷體" pitchFamily="65" charset="-120"/>
                <a:ea typeface="標楷體" pitchFamily="65" charset="-120"/>
              </a:rPr>
              <a:t>常用功能說明</a:t>
            </a:r>
            <a:r>
              <a:rPr lang="en-US" altLang="zh-TW" sz="2000" b="1" dirty="0">
                <a:solidFill>
                  <a:srgbClr val="0000FF"/>
                </a:solidFill>
                <a:latin typeface="標楷體" pitchFamily="65" charset="-120"/>
                <a:ea typeface="標楷體" pitchFamily="65" charset="-120"/>
              </a:rPr>
              <a:t>…</a:t>
            </a:r>
            <a:r>
              <a:rPr lang="zh-TW" altLang="en-US" sz="2000" b="1" dirty="0">
                <a:latin typeface="標楷體" pitchFamily="65" charset="-120"/>
                <a:ea typeface="標楷體" pitchFamily="65" charset="-120"/>
              </a:rPr>
              <a:t>）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21</a:t>
            </a:fld>
            <a:endParaRPr lang="zh-TW" altLang="en-US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251520" y="260648"/>
            <a:ext cx="86409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200" b="1" dirty="0">
                <a:latin typeface="標楷體" pitchFamily="65" charset="-120"/>
                <a:ea typeface="標楷體" pitchFamily="65" charset="-120"/>
              </a:rPr>
              <a:t>會員大會</a:t>
            </a:r>
            <a:r>
              <a:rPr lang="en-US" altLang="zh-TW" sz="3200" b="1" dirty="0">
                <a:latin typeface="標楷體" pitchFamily="65" charset="-120"/>
                <a:ea typeface="標楷體" pitchFamily="65" charset="-120"/>
              </a:rPr>
              <a:t>-(</a:t>
            </a:r>
            <a:r>
              <a:rPr lang="zh-TW" altLang="en-US" sz="3200" b="1" dirty="0">
                <a:latin typeface="標楷體" pitchFamily="65" charset="-120"/>
                <a:ea typeface="標楷體" pitchFamily="65" charset="-120"/>
              </a:rPr>
              <a:t>四</a:t>
            </a:r>
            <a:r>
              <a:rPr lang="en-US" altLang="zh-TW" sz="3200" b="1" dirty="0">
                <a:latin typeface="標楷體" pitchFamily="65" charset="-120"/>
                <a:ea typeface="標楷體" pitchFamily="65" charset="-120"/>
              </a:rPr>
              <a:t>)</a:t>
            </a:r>
            <a:r>
              <a:rPr lang="zh-TW" altLang="en-US" sz="3200" b="1" dirty="0">
                <a:latin typeface="標楷體" pitchFamily="65" charset="-120"/>
                <a:ea typeface="標楷體" pitchFamily="65" charset="-120"/>
              </a:rPr>
              <a:t>秘書報告事項</a:t>
            </a:r>
          </a:p>
        </p:txBody>
      </p:sp>
      <p:pic>
        <p:nvPicPr>
          <p:cNvPr id="12" name="Picture 2" descr="D:\(Z_Temp)\(MB22)SJ_LOGO.jpg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2460" y="44624"/>
            <a:ext cx="360040" cy="325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541" y="1324458"/>
            <a:ext cx="2853907" cy="46411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896" y="1324458"/>
            <a:ext cx="2082065" cy="18451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895" y="3434846"/>
            <a:ext cx="2041735" cy="25307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文字方塊 9"/>
          <p:cNvSpPr txBox="1"/>
          <p:nvPr/>
        </p:nvSpPr>
        <p:spPr>
          <a:xfrm>
            <a:off x="421541" y="6165304"/>
            <a:ext cx="49944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altLang="zh-TW" sz="2000" b="1" dirty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EX</a:t>
            </a:r>
            <a:r>
              <a:rPr lang="zh-TW" altLang="en-US" sz="2000" b="1" dirty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：非關鍵字輸入，會提示常用的關鍵字</a:t>
            </a:r>
          </a:p>
        </p:txBody>
      </p:sp>
      <p:sp>
        <p:nvSpPr>
          <p:cNvPr id="13" name="文字方塊 12"/>
          <p:cNvSpPr txBox="1"/>
          <p:nvPr/>
        </p:nvSpPr>
        <p:spPr>
          <a:xfrm>
            <a:off x="6179250" y="1844824"/>
            <a:ext cx="24972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altLang="zh-TW" sz="2000" b="1" dirty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EX</a:t>
            </a:r>
            <a:r>
              <a:rPr lang="zh-TW" altLang="en-US" sz="2000" b="1" dirty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：廠協會章程下載</a:t>
            </a:r>
          </a:p>
        </p:txBody>
      </p:sp>
      <p:sp>
        <p:nvSpPr>
          <p:cNvPr id="14" name="文字方塊 13"/>
          <p:cNvSpPr txBox="1"/>
          <p:nvPr/>
        </p:nvSpPr>
        <p:spPr>
          <a:xfrm>
            <a:off x="6179250" y="3717032"/>
            <a:ext cx="2497206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altLang="zh-TW" sz="2000" b="1" dirty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EX</a:t>
            </a:r>
            <a:r>
              <a:rPr lang="zh-TW" altLang="en-US" sz="2000" b="1" dirty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：最新訊息</a:t>
            </a:r>
            <a:endParaRPr lang="en-US" altLang="zh-TW" sz="2000" b="1" dirty="0">
              <a:solidFill>
                <a:srgbClr val="FF0000"/>
              </a:solidFill>
              <a:latin typeface="標楷體" pitchFamily="65" charset="-120"/>
              <a:ea typeface="標楷體" pitchFamily="65" charset="-120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altLang="zh-TW" sz="2000" b="1" dirty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EX</a:t>
            </a:r>
            <a:r>
              <a:rPr lang="zh-TW" altLang="en-US" sz="2000" b="1" dirty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：最近訊息</a:t>
            </a:r>
            <a:endParaRPr lang="en-US" altLang="zh-TW" sz="2000" b="1" dirty="0">
              <a:solidFill>
                <a:srgbClr val="FF0000"/>
              </a:solidFill>
              <a:latin typeface="標楷體" pitchFamily="65" charset="-120"/>
              <a:ea typeface="標楷體" pitchFamily="65" charset="-120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altLang="zh-TW" sz="2000" b="1" dirty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EX</a:t>
            </a:r>
            <a:r>
              <a:rPr lang="zh-TW" altLang="en-US" sz="2000" b="1" dirty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：最新公告</a:t>
            </a:r>
            <a:endParaRPr lang="en-US" altLang="zh-TW" sz="2000" b="1" dirty="0">
              <a:solidFill>
                <a:srgbClr val="FF0000"/>
              </a:solidFill>
              <a:latin typeface="標楷體" pitchFamily="65" charset="-120"/>
              <a:ea typeface="標楷體" pitchFamily="65" charset="-120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altLang="zh-TW" sz="2000" b="1" dirty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…</a:t>
            </a:r>
            <a:endParaRPr lang="zh-TW" altLang="en-US" sz="2000" b="1" dirty="0">
              <a:solidFill>
                <a:srgbClr val="FF0000"/>
              </a:solidFill>
              <a:latin typeface="標楷體" pitchFamily="65" charset="-120"/>
              <a:ea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1928900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/>
          <p:cNvSpPr txBox="1"/>
          <p:nvPr/>
        </p:nvSpPr>
        <p:spPr>
          <a:xfrm>
            <a:off x="681050" y="845423"/>
            <a:ext cx="79954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zh-TW" altLang="en-US" sz="2000" b="1" dirty="0">
                <a:latin typeface="標楷體" pitchFamily="65" charset="-120"/>
                <a:ea typeface="標楷體" pitchFamily="65" charset="-120"/>
              </a:rPr>
              <a:t>「新吉廠協會官方帳號」（</a:t>
            </a:r>
            <a:r>
              <a:rPr lang="zh-TW" altLang="en-US" sz="2000" b="1" dirty="0">
                <a:solidFill>
                  <a:srgbClr val="0000FF"/>
                </a:solidFill>
                <a:latin typeface="標楷體" pitchFamily="65" charset="-120"/>
                <a:ea typeface="標楷體" pitchFamily="65" charset="-120"/>
              </a:rPr>
              <a:t>權限說明</a:t>
            </a:r>
            <a:r>
              <a:rPr lang="en-US" altLang="zh-TW" sz="2000" b="1" dirty="0">
                <a:solidFill>
                  <a:srgbClr val="0000FF"/>
                </a:solidFill>
                <a:latin typeface="標楷體" pitchFamily="65" charset="-120"/>
                <a:ea typeface="標楷體" pitchFamily="65" charset="-120"/>
              </a:rPr>
              <a:t>…</a:t>
            </a:r>
            <a:r>
              <a:rPr lang="zh-TW" altLang="en-US" sz="2000" b="1" dirty="0">
                <a:latin typeface="標楷體" pitchFamily="65" charset="-120"/>
                <a:ea typeface="標楷體" pitchFamily="65" charset="-120"/>
              </a:rPr>
              <a:t>）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22</a:t>
            </a:fld>
            <a:endParaRPr lang="zh-TW" altLang="en-US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251520" y="260648"/>
            <a:ext cx="86409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200" b="1" dirty="0">
                <a:latin typeface="標楷體" pitchFamily="65" charset="-120"/>
                <a:ea typeface="標楷體" pitchFamily="65" charset="-120"/>
              </a:rPr>
              <a:t>會員大會</a:t>
            </a:r>
            <a:r>
              <a:rPr lang="en-US" altLang="zh-TW" sz="3200" b="1" dirty="0">
                <a:latin typeface="標楷體" pitchFamily="65" charset="-120"/>
                <a:ea typeface="標楷體" pitchFamily="65" charset="-120"/>
              </a:rPr>
              <a:t>-(</a:t>
            </a:r>
            <a:r>
              <a:rPr lang="zh-TW" altLang="en-US" sz="3200" b="1" dirty="0">
                <a:latin typeface="標楷體" pitchFamily="65" charset="-120"/>
                <a:ea typeface="標楷體" pitchFamily="65" charset="-120"/>
              </a:rPr>
              <a:t>四</a:t>
            </a:r>
            <a:r>
              <a:rPr lang="en-US" altLang="zh-TW" sz="3200" b="1" dirty="0">
                <a:latin typeface="標楷體" pitchFamily="65" charset="-120"/>
                <a:ea typeface="標楷體" pitchFamily="65" charset="-120"/>
              </a:rPr>
              <a:t>)</a:t>
            </a:r>
            <a:r>
              <a:rPr lang="zh-TW" altLang="en-US" sz="3200" b="1" dirty="0">
                <a:latin typeface="標楷體" pitchFamily="65" charset="-120"/>
                <a:ea typeface="標楷體" pitchFamily="65" charset="-120"/>
              </a:rPr>
              <a:t>秘書報告事項</a:t>
            </a:r>
          </a:p>
        </p:txBody>
      </p:sp>
      <p:pic>
        <p:nvPicPr>
          <p:cNvPr id="12" name="Picture 2" descr="D:\(Z_Temp)\(MB22)SJ_LOGO.jpg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2460" y="44624"/>
            <a:ext cx="360040" cy="325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字方塊 9"/>
          <p:cNvSpPr txBox="1"/>
          <p:nvPr/>
        </p:nvSpPr>
        <p:spPr>
          <a:xfrm>
            <a:off x="287314" y="4084289"/>
            <a:ext cx="55704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altLang="zh-TW" sz="2000" b="1" dirty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EX</a:t>
            </a:r>
            <a:r>
              <a:rPr lang="zh-TW" altLang="en-US" sz="2000" b="1" dirty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：同「關鍵字」輸入，依「權限」決定回覆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049" y="1546630"/>
            <a:ext cx="3804747" cy="16899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944722"/>
            <a:ext cx="2837566" cy="34923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4653136"/>
            <a:ext cx="2554512" cy="19065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向右箭號 2"/>
          <p:cNvSpPr/>
          <p:nvPr/>
        </p:nvSpPr>
        <p:spPr>
          <a:xfrm rot="3506540">
            <a:off x="2488349" y="3409343"/>
            <a:ext cx="648072" cy="542275"/>
          </a:xfrm>
          <a:prstGeom prst="rightArrow">
            <a:avLst/>
          </a:prstGeom>
          <a:solidFill>
            <a:srgbClr val="FFFF00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向右箭號 15"/>
          <p:cNvSpPr/>
          <p:nvPr/>
        </p:nvSpPr>
        <p:spPr>
          <a:xfrm rot="18904963">
            <a:off x="6037020" y="4730788"/>
            <a:ext cx="648072" cy="542275"/>
          </a:xfrm>
          <a:prstGeom prst="rightArrow">
            <a:avLst/>
          </a:prstGeom>
          <a:solidFill>
            <a:srgbClr val="FFFF00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圓角矩形 3"/>
          <p:cNvSpPr/>
          <p:nvPr/>
        </p:nvSpPr>
        <p:spPr>
          <a:xfrm>
            <a:off x="3491880" y="2168062"/>
            <a:ext cx="914400" cy="52285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圓角矩形 17"/>
          <p:cNvSpPr/>
          <p:nvPr/>
        </p:nvSpPr>
        <p:spPr>
          <a:xfrm>
            <a:off x="7975906" y="1412776"/>
            <a:ext cx="914400" cy="52285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圓角矩形 18"/>
          <p:cNvSpPr/>
          <p:nvPr/>
        </p:nvSpPr>
        <p:spPr>
          <a:xfrm>
            <a:off x="4644008" y="5001925"/>
            <a:ext cx="914400" cy="52285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099403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/>
          <p:cNvSpPr txBox="1"/>
          <p:nvPr/>
        </p:nvSpPr>
        <p:spPr>
          <a:xfrm>
            <a:off x="681050" y="845423"/>
            <a:ext cx="79954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zh-TW" altLang="en-US" sz="2000" b="1" dirty="0">
                <a:latin typeface="標楷體" pitchFamily="65" charset="-120"/>
                <a:ea typeface="標楷體" pitchFamily="65" charset="-120"/>
              </a:rPr>
              <a:t>「新吉廠協會官方帳號」（「</a:t>
            </a:r>
            <a:r>
              <a:rPr lang="zh-TW" altLang="en-US" sz="2000" b="1" dirty="0">
                <a:solidFill>
                  <a:srgbClr val="0000FF"/>
                </a:solidFill>
                <a:latin typeface="標楷體" pitchFamily="65" charset="-120"/>
                <a:ea typeface="標楷體" pitchFamily="65" charset="-120"/>
              </a:rPr>
              <a:t>找</a:t>
            </a:r>
            <a:r>
              <a:rPr lang="zh-TW" altLang="en-US" sz="2000" b="1" dirty="0">
                <a:latin typeface="標楷體" pitchFamily="65" charset="-120"/>
                <a:ea typeface="標楷體" pitchFamily="65" charset="-120"/>
              </a:rPr>
              <a:t>」</a:t>
            </a:r>
            <a:r>
              <a:rPr lang="en-US" altLang="zh-TW" sz="2000" b="1" dirty="0">
                <a:latin typeface="標楷體" pitchFamily="65" charset="-120"/>
                <a:ea typeface="標楷體" pitchFamily="65" charset="-120"/>
              </a:rPr>
              <a:t>+</a:t>
            </a:r>
            <a:r>
              <a:rPr lang="zh-TW" altLang="en-US" sz="2000" b="1" dirty="0">
                <a:latin typeface="標楷體" pitchFamily="65" charset="-120"/>
                <a:ea typeface="標楷體" pitchFamily="65" charset="-120"/>
              </a:rPr>
              <a:t>「</a:t>
            </a:r>
            <a:r>
              <a:rPr lang="zh-TW" altLang="en-US" sz="2000" b="1" dirty="0">
                <a:solidFill>
                  <a:srgbClr val="0000FF"/>
                </a:solidFill>
                <a:latin typeface="標楷體" pitchFamily="65" charset="-120"/>
                <a:ea typeface="標楷體" pitchFamily="65" charset="-120"/>
              </a:rPr>
              <a:t>人、產品、公司名</a:t>
            </a:r>
            <a:r>
              <a:rPr lang="zh-TW" altLang="en-US" sz="2000" b="1" dirty="0">
                <a:latin typeface="標楷體" pitchFamily="65" charset="-120"/>
                <a:ea typeface="標楷體" pitchFamily="65" charset="-120"/>
              </a:rPr>
              <a:t>」）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23</a:t>
            </a:fld>
            <a:endParaRPr lang="zh-TW" altLang="en-US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251520" y="260648"/>
            <a:ext cx="86409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200" b="1" dirty="0">
                <a:latin typeface="標楷體" pitchFamily="65" charset="-120"/>
                <a:ea typeface="標楷體" pitchFamily="65" charset="-120"/>
              </a:rPr>
              <a:t>會員大會</a:t>
            </a:r>
            <a:r>
              <a:rPr lang="en-US" altLang="zh-TW" sz="3200" b="1" dirty="0">
                <a:latin typeface="標楷體" pitchFamily="65" charset="-120"/>
                <a:ea typeface="標楷體" pitchFamily="65" charset="-120"/>
              </a:rPr>
              <a:t>-(</a:t>
            </a:r>
            <a:r>
              <a:rPr lang="zh-TW" altLang="en-US" sz="3200" b="1" dirty="0">
                <a:latin typeface="標楷體" pitchFamily="65" charset="-120"/>
                <a:ea typeface="標楷體" pitchFamily="65" charset="-120"/>
              </a:rPr>
              <a:t>四</a:t>
            </a:r>
            <a:r>
              <a:rPr lang="en-US" altLang="zh-TW" sz="3200" b="1" dirty="0">
                <a:latin typeface="標楷體" pitchFamily="65" charset="-120"/>
                <a:ea typeface="標楷體" pitchFamily="65" charset="-120"/>
              </a:rPr>
              <a:t>)</a:t>
            </a:r>
            <a:r>
              <a:rPr lang="zh-TW" altLang="en-US" sz="3200" b="1" dirty="0">
                <a:latin typeface="標楷體" pitchFamily="65" charset="-120"/>
                <a:ea typeface="標楷體" pitchFamily="65" charset="-120"/>
              </a:rPr>
              <a:t>秘書報告事項</a:t>
            </a:r>
          </a:p>
        </p:txBody>
      </p:sp>
      <p:pic>
        <p:nvPicPr>
          <p:cNvPr id="12" name="Picture 2" descr="D:\(Z_Temp)\(MB22)SJ_LOGO.jpg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2460" y="44624"/>
            <a:ext cx="360040" cy="325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字方塊 9"/>
          <p:cNvSpPr txBox="1"/>
          <p:nvPr/>
        </p:nvSpPr>
        <p:spPr>
          <a:xfrm>
            <a:off x="3584626" y="1961545"/>
            <a:ext cx="32403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zh-TW" altLang="en-US" sz="2000" b="1" dirty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說明：</a:t>
            </a:r>
            <a:endParaRPr lang="en-US" altLang="zh-TW" sz="2000" b="1" dirty="0">
              <a:solidFill>
                <a:srgbClr val="FF0000"/>
              </a:solidFill>
              <a:latin typeface="標楷體" pitchFamily="65" charset="-120"/>
              <a:ea typeface="標楷體" pitchFamily="65" charset="-120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zh-TW" altLang="en-US" sz="2000" b="1" dirty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先列出會員公司資料</a:t>
            </a:r>
            <a:endParaRPr lang="en-US" altLang="zh-TW" sz="2000" b="1" dirty="0">
              <a:solidFill>
                <a:srgbClr val="FF0000"/>
              </a:solidFill>
              <a:latin typeface="標楷體" pitchFamily="65" charset="-120"/>
              <a:ea typeface="標楷體" pitchFamily="65" charset="-120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zh-TW" altLang="en-US" sz="2000" b="1" dirty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再列出其它推薦優良廠商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277254"/>
            <a:ext cx="1924199" cy="52798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2742" y="4152784"/>
            <a:ext cx="1985693" cy="21532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向右箭號 14"/>
          <p:cNvSpPr/>
          <p:nvPr/>
        </p:nvSpPr>
        <p:spPr>
          <a:xfrm rot="11693297">
            <a:off x="3107167" y="2313949"/>
            <a:ext cx="324036" cy="271139"/>
          </a:xfrm>
          <a:prstGeom prst="rightArrow">
            <a:avLst/>
          </a:prstGeom>
          <a:solidFill>
            <a:srgbClr val="FFFF00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圓角矩形 15"/>
          <p:cNvSpPr/>
          <p:nvPr/>
        </p:nvSpPr>
        <p:spPr>
          <a:xfrm>
            <a:off x="1545958" y="2067421"/>
            <a:ext cx="883386" cy="14916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圓角矩形 16"/>
          <p:cNvSpPr/>
          <p:nvPr/>
        </p:nvSpPr>
        <p:spPr>
          <a:xfrm>
            <a:off x="1545958" y="3531313"/>
            <a:ext cx="883386" cy="14916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向右箭號 17"/>
          <p:cNvSpPr/>
          <p:nvPr/>
        </p:nvSpPr>
        <p:spPr>
          <a:xfrm rot="8652171">
            <a:off x="3150152" y="3248983"/>
            <a:ext cx="324036" cy="271139"/>
          </a:xfrm>
          <a:prstGeom prst="rightArrow">
            <a:avLst/>
          </a:prstGeom>
          <a:solidFill>
            <a:srgbClr val="FFFF00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文字方塊 18"/>
          <p:cNvSpPr txBox="1"/>
          <p:nvPr/>
        </p:nvSpPr>
        <p:spPr>
          <a:xfrm>
            <a:off x="6357773" y="4455743"/>
            <a:ext cx="252028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zh-TW" altLang="en-US" sz="2000" b="1" dirty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說明：</a:t>
            </a:r>
            <a:endParaRPr lang="en-US" altLang="zh-TW" sz="2000" b="1" dirty="0">
              <a:solidFill>
                <a:srgbClr val="FF0000"/>
              </a:solidFill>
              <a:latin typeface="標楷體" pitchFamily="65" charset="-120"/>
              <a:ea typeface="標楷體" pitchFamily="65" charset="-120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zh-TW" altLang="en-US" sz="2000" b="1" dirty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可找公司窗口</a:t>
            </a:r>
            <a:endParaRPr lang="en-US" altLang="zh-TW" sz="2000" b="1" dirty="0">
              <a:solidFill>
                <a:srgbClr val="FF0000"/>
              </a:solidFill>
              <a:latin typeface="標楷體" pitchFamily="65" charset="-120"/>
              <a:ea typeface="標楷體" pitchFamily="65" charset="-120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zh-TW" altLang="en-US" sz="2000" b="1" dirty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或找公司名之關鍵字</a:t>
            </a:r>
          </a:p>
        </p:txBody>
      </p:sp>
    </p:spTree>
    <p:extLst>
      <p:ext uri="{BB962C8B-B14F-4D97-AF65-F5344CB8AC3E}">
        <p14:creationId xmlns:p14="http://schemas.microsoft.com/office/powerpoint/2010/main" val="17085154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/>
          <p:cNvSpPr txBox="1"/>
          <p:nvPr/>
        </p:nvSpPr>
        <p:spPr>
          <a:xfrm>
            <a:off x="681050" y="845423"/>
            <a:ext cx="839145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zh-TW" altLang="en-US" sz="2200" b="1" dirty="0">
                <a:latin typeface="標楷體" pitchFamily="65" charset="-120"/>
                <a:ea typeface="標楷體" pitchFamily="65" charset="-120"/>
              </a:rPr>
              <a:t>園區議題（手機電腦均可官方帳號關鍵字查詢：</a:t>
            </a:r>
            <a:r>
              <a:rPr lang="zh-TW" altLang="en-US" sz="2200" b="1" dirty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最近訊息</a:t>
            </a:r>
            <a:r>
              <a:rPr lang="zh-TW" altLang="en-US" sz="2200" b="1" dirty="0">
                <a:latin typeface="標楷體" pitchFamily="65" charset="-120"/>
                <a:ea typeface="標楷體" pitchFamily="65" charset="-120"/>
              </a:rPr>
              <a:t>）：</a:t>
            </a:r>
            <a:endParaRPr lang="en-US" altLang="zh-TW" sz="2200" b="1" dirty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24</a:t>
            </a:fld>
            <a:endParaRPr lang="zh-TW" altLang="en-US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251520" y="260648"/>
            <a:ext cx="86409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200" b="1" dirty="0">
                <a:latin typeface="標楷體" pitchFamily="65" charset="-120"/>
                <a:ea typeface="標楷體" pitchFamily="65" charset="-120"/>
              </a:rPr>
              <a:t>會員大會</a:t>
            </a:r>
            <a:r>
              <a:rPr lang="en-US" altLang="zh-TW" sz="3200" b="1" dirty="0">
                <a:latin typeface="標楷體" pitchFamily="65" charset="-120"/>
                <a:ea typeface="標楷體" pitchFamily="65" charset="-120"/>
              </a:rPr>
              <a:t>-(</a:t>
            </a:r>
            <a:r>
              <a:rPr lang="zh-TW" altLang="en-US" sz="3200" b="1" dirty="0">
                <a:latin typeface="標楷體" pitchFamily="65" charset="-120"/>
                <a:ea typeface="標楷體" pitchFamily="65" charset="-120"/>
              </a:rPr>
              <a:t>四</a:t>
            </a:r>
            <a:r>
              <a:rPr lang="en-US" altLang="zh-TW" sz="3200" b="1" dirty="0">
                <a:latin typeface="標楷體" pitchFamily="65" charset="-120"/>
                <a:ea typeface="標楷體" pitchFamily="65" charset="-120"/>
              </a:rPr>
              <a:t>)</a:t>
            </a:r>
            <a:r>
              <a:rPr lang="zh-TW" altLang="en-US" sz="3200" b="1" dirty="0">
                <a:latin typeface="標楷體" pitchFamily="65" charset="-120"/>
                <a:ea typeface="標楷體" pitchFamily="65" charset="-120"/>
              </a:rPr>
              <a:t>秘書報告事項</a:t>
            </a:r>
          </a:p>
        </p:txBody>
      </p:sp>
      <p:pic>
        <p:nvPicPr>
          <p:cNvPr id="12" name="Picture 2" descr="D:\(Z_Temp)\(MB22)SJ_LOGO.jpg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2460" y="44624"/>
            <a:ext cx="360040" cy="325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302315"/>
            <a:ext cx="1845024" cy="53095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1304528"/>
            <a:ext cx="2686050" cy="38576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4" y="1287833"/>
            <a:ext cx="2183920" cy="43363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386435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"/>
          <p:cNvGrpSpPr/>
          <p:nvPr/>
        </p:nvGrpSpPr>
        <p:grpSpPr>
          <a:xfrm>
            <a:off x="-540568" y="-1467544"/>
            <a:ext cx="1894295" cy="6849630"/>
            <a:chOff x="1221777" y="1818051"/>
            <a:chExt cx="5880139" cy="23565860"/>
          </a:xfrm>
        </p:grpSpPr>
        <p:sp>
          <p:nvSpPr>
            <p:cNvPr id="5" name="等腰三角形 1"/>
            <p:cNvSpPr/>
            <p:nvPr/>
          </p:nvSpPr>
          <p:spPr>
            <a:xfrm rot="5400000">
              <a:off x="-7590240" y="10691755"/>
              <a:ext cx="23504175" cy="58801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10914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" name="等腰三角形 2"/>
            <p:cNvSpPr/>
            <p:nvPr/>
          </p:nvSpPr>
          <p:spPr>
            <a:xfrm rot="5400000">
              <a:off x="-8068873" y="11108707"/>
              <a:ext cx="23504175" cy="49228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10914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" name="等腰三角形 3"/>
            <p:cNvSpPr/>
            <p:nvPr/>
          </p:nvSpPr>
          <p:spPr>
            <a:xfrm rot="5400000">
              <a:off x="-8697635" y="11737469"/>
              <a:ext cx="23504176" cy="3665346"/>
            </a:xfrm>
            <a:prstGeom prst="triangle">
              <a:avLst/>
            </a:prstGeom>
            <a:solidFill>
              <a:srgbClr val="A7A7A7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8" name="群組"/>
          <p:cNvGrpSpPr/>
          <p:nvPr/>
        </p:nvGrpSpPr>
        <p:grpSpPr>
          <a:xfrm>
            <a:off x="7467429" y="821507"/>
            <a:ext cx="2413601" cy="8727399"/>
            <a:chOff x="-1" y="2316456"/>
            <a:chExt cx="7492131" cy="30026249"/>
          </a:xfrm>
        </p:grpSpPr>
        <p:sp>
          <p:nvSpPr>
            <p:cNvPr id="9" name="等腰三角形 4"/>
            <p:cNvSpPr/>
            <p:nvPr/>
          </p:nvSpPr>
          <p:spPr>
            <a:xfrm rot="16200000" flipH="1">
              <a:off x="-11227762" y="13622815"/>
              <a:ext cx="29947653" cy="74921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10914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" name="等腰三角形 5"/>
            <p:cNvSpPr/>
            <p:nvPr/>
          </p:nvSpPr>
          <p:spPr>
            <a:xfrm rot="16200000" flipH="1">
              <a:off x="-10617917" y="14154069"/>
              <a:ext cx="29947653" cy="62724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10914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A7A7A7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1" name="等腰三角形 6"/>
            <p:cNvSpPr/>
            <p:nvPr/>
          </p:nvSpPr>
          <p:spPr>
            <a:xfrm rot="16200000" flipH="1">
              <a:off x="-9816789" y="14955202"/>
              <a:ext cx="29947655" cy="4670169"/>
            </a:xfrm>
            <a:prstGeom prst="triangl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12" name="TextBox 4"/>
          <p:cNvSpPr txBox="1"/>
          <p:nvPr/>
        </p:nvSpPr>
        <p:spPr>
          <a:xfrm>
            <a:off x="49831" y="3878469"/>
            <a:ext cx="9144000" cy="1169549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21919" tIns="121919" rIns="121919" bIns="121919">
            <a:spAutoFit/>
          </a:bodyPr>
          <a:lstStyle>
            <a:lvl1pPr>
              <a:defRPr sz="11600">
                <a:solidFill>
                  <a:srgbClr val="404040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</a:lstStyle>
          <a:p>
            <a:pPr algn="ctr"/>
            <a:r>
              <a:rPr lang="zh-TW" altLang="en-US" sz="6000" b="1" dirty="0">
                <a:latin typeface="微軟正黑體" pitchFamily="34" charset="-120"/>
                <a:ea typeface="微軟正黑體" pitchFamily="34" charset="-120"/>
              </a:rPr>
              <a:t>討論</a:t>
            </a:r>
            <a:r>
              <a:rPr lang="en-US" altLang="zh-TW" sz="6000" b="1" dirty="0">
                <a:latin typeface="微軟正黑體" pitchFamily="34" charset="-120"/>
                <a:ea typeface="微軟正黑體" pitchFamily="34" charset="-120"/>
              </a:rPr>
              <a:t>/</a:t>
            </a:r>
            <a:r>
              <a:rPr lang="zh-TW" altLang="en-US" sz="6000" b="1" dirty="0">
                <a:latin typeface="微軟正黑體" pitchFamily="34" charset="-120"/>
                <a:ea typeface="微軟正黑體" pitchFamily="34" charset="-120"/>
              </a:rPr>
              <a:t>表決議題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335496"/>
            <a:ext cx="5657850" cy="3371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76095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"/>
    </mc:Choice>
    <mc:Fallback xmlns="">
      <p:transition spd="slow"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 advAuto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/>
          <p:cNvSpPr txBox="1"/>
          <p:nvPr/>
        </p:nvSpPr>
        <p:spPr>
          <a:xfrm>
            <a:off x="681050" y="908720"/>
            <a:ext cx="7995406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zh-TW" altLang="en-US" b="1" dirty="0">
                <a:solidFill>
                  <a:srgbClr val="0000FF"/>
                </a:solidFill>
                <a:latin typeface="標楷體" pitchFamily="65" charset="-120"/>
                <a:ea typeface="標楷體" pitchFamily="65" charset="-120"/>
              </a:rPr>
              <a:t>（會員半數以上出席、並以出席人數多數同意行之）</a:t>
            </a:r>
            <a:endParaRPr lang="en-US" altLang="zh-TW" b="1" dirty="0">
              <a:solidFill>
                <a:srgbClr val="0000FF"/>
              </a:solidFill>
              <a:latin typeface="標楷體" pitchFamily="65" charset="-120"/>
              <a:ea typeface="標楷體" pitchFamily="65" charset="-120"/>
            </a:endParaRP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zh-TW" altLang="en-US" sz="2200" b="1" dirty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討論案</a:t>
            </a:r>
            <a:r>
              <a:rPr lang="en-US" altLang="zh-TW" sz="2200" b="1" dirty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01</a:t>
            </a:r>
            <a:r>
              <a:rPr lang="zh-TW" altLang="en-US" sz="2200" b="1" dirty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：審議</a:t>
            </a:r>
            <a:r>
              <a:rPr lang="en-US" altLang="zh-TW" sz="2200" b="1" dirty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111</a:t>
            </a:r>
            <a:r>
              <a:rPr lang="zh-TW" altLang="en-US" sz="2200" b="1" dirty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年度</a:t>
            </a:r>
            <a:r>
              <a:rPr lang="en-US" altLang="zh-TW" sz="2200" b="1" dirty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 </a:t>
            </a:r>
            <a:r>
              <a:rPr lang="zh-TW" altLang="en-US" sz="2200" b="1" dirty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工作計畫</a:t>
            </a:r>
            <a:r>
              <a:rPr lang="en-US" altLang="zh-TW" sz="2200" b="1" dirty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/</a:t>
            </a:r>
            <a:r>
              <a:rPr lang="zh-TW" altLang="en-US" sz="2200" b="1" dirty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收支預算案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•"/>
            </a:pPr>
            <a:endParaRPr lang="en-US" altLang="zh-TW" sz="2200" b="1" dirty="0">
              <a:solidFill>
                <a:srgbClr val="FF0000"/>
              </a:solidFill>
              <a:latin typeface="標楷體" pitchFamily="65" charset="-120"/>
              <a:ea typeface="標楷體" pitchFamily="65" charset="-120"/>
            </a:endParaRP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zh-TW" altLang="en-US" sz="2200" b="1" dirty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討論案</a:t>
            </a:r>
            <a:r>
              <a:rPr lang="en-US" altLang="zh-TW" sz="2200" b="1" dirty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02</a:t>
            </a:r>
            <a:r>
              <a:rPr lang="zh-TW" altLang="en-US" sz="2200" b="1" dirty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：審議</a:t>
            </a:r>
            <a:r>
              <a:rPr lang="en-US" altLang="zh-TW" sz="2200" b="1" dirty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113</a:t>
            </a:r>
            <a:r>
              <a:rPr lang="zh-TW" altLang="en-US" sz="2200" b="1" dirty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年度</a:t>
            </a:r>
            <a:r>
              <a:rPr lang="en-US" altLang="zh-TW" sz="2200" b="1" dirty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 </a:t>
            </a:r>
            <a:r>
              <a:rPr lang="zh-TW" altLang="en-US" sz="2200" b="1" dirty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工作計畫</a:t>
            </a:r>
            <a:r>
              <a:rPr lang="en-US" altLang="zh-TW" sz="2200" b="1" dirty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/</a:t>
            </a:r>
            <a:r>
              <a:rPr lang="zh-TW" altLang="en-US" sz="2200" b="1" dirty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收支預算案</a:t>
            </a:r>
            <a:endParaRPr lang="en-US" altLang="zh-TW" sz="2200" b="1" dirty="0">
              <a:solidFill>
                <a:srgbClr val="FF0000"/>
              </a:solidFill>
              <a:latin typeface="標楷體" pitchFamily="65" charset="-120"/>
              <a:ea typeface="標楷體" pitchFamily="65" charset="-120"/>
            </a:endParaRP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•"/>
            </a:pPr>
            <a:endParaRPr lang="en-US" altLang="zh-TW" sz="2200" b="1" dirty="0">
              <a:solidFill>
                <a:srgbClr val="FF0000"/>
              </a:solidFill>
              <a:latin typeface="標楷體" pitchFamily="65" charset="-120"/>
              <a:ea typeface="標楷體" pitchFamily="65" charset="-120"/>
            </a:endParaRP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zh-TW" altLang="en-US" sz="2200" b="1" dirty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討論案</a:t>
            </a:r>
            <a:r>
              <a:rPr lang="en-US" altLang="zh-TW" sz="2200" b="1" dirty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03</a:t>
            </a:r>
            <a:r>
              <a:rPr lang="zh-TW" altLang="en-US" sz="2200" b="1" dirty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：審議</a:t>
            </a:r>
            <a:r>
              <a:rPr lang="en-US" altLang="zh-TW" sz="2200" b="1" dirty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112</a:t>
            </a:r>
            <a:r>
              <a:rPr lang="zh-TW" altLang="en-US" sz="2200" b="1" dirty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年度</a:t>
            </a:r>
            <a:r>
              <a:rPr lang="en-US" altLang="zh-TW" sz="2200" b="1" dirty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01~11</a:t>
            </a:r>
            <a:r>
              <a:rPr lang="zh-TW" altLang="en-US" sz="2200" b="1" dirty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月</a:t>
            </a:r>
            <a:r>
              <a:rPr lang="en-US" altLang="zh-TW" sz="2200" b="1" dirty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 </a:t>
            </a:r>
            <a:r>
              <a:rPr lang="zh-TW" altLang="en-US" sz="2200" b="1" dirty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工作計畫</a:t>
            </a:r>
            <a:r>
              <a:rPr lang="en-US" altLang="zh-TW" sz="2200" b="1" dirty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/</a:t>
            </a:r>
            <a:r>
              <a:rPr lang="zh-TW" altLang="en-US" sz="2200" b="1" dirty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收支預算案</a:t>
            </a:r>
            <a:endParaRPr lang="en-US" altLang="zh-TW" sz="2200" b="1" dirty="0">
              <a:solidFill>
                <a:srgbClr val="FF0000"/>
              </a:solidFill>
              <a:latin typeface="標楷體" pitchFamily="65" charset="-120"/>
              <a:ea typeface="標楷體" pitchFamily="65" charset="-120"/>
            </a:endParaRP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•"/>
            </a:pPr>
            <a:endParaRPr lang="en-US" altLang="zh-TW" sz="2200" b="1" dirty="0">
              <a:solidFill>
                <a:srgbClr val="FF0000"/>
              </a:solidFill>
              <a:latin typeface="標楷體" pitchFamily="65" charset="-120"/>
              <a:ea typeface="標楷體" pitchFamily="65" charset="-120"/>
            </a:endParaRP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zh-TW" altLang="en-US" sz="2200" b="1" dirty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討論案</a:t>
            </a:r>
            <a:r>
              <a:rPr lang="en-US" altLang="zh-TW" sz="2200" b="1" dirty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04</a:t>
            </a:r>
            <a:r>
              <a:rPr lang="zh-TW" altLang="en-US" sz="2200" b="1" dirty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：若未繳常年會費，該年度是否暫停會員權利</a:t>
            </a:r>
          </a:p>
        </p:txBody>
      </p:sp>
      <p:sp>
        <p:nvSpPr>
          <p:cNvPr id="7" name="文字方塊 6"/>
          <p:cNvSpPr txBox="1"/>
          <p:nvPr/>
        </p:nvSpPr>
        <p:spPr>
          <a:xfrm>
            <a:off x="251520" y="260648"/>
            <a:ext cx="86409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200" b="1" dirty="0">
                <a:latin typeface="標楷體" pitchFamily="65" charset="-120"/>
                <a:ea typeface="標楷體" pitchFamily="65" charset="-120"/>
              </a:rPr>
              <a:t>會員大會</a:t>
            </a:r>
            <a:r>
              <a:rPr lang="en-US" altLang="zh-TW" sz="3200" b="1" dirty="0">
                <a:latin typeface="標楷體" pitchFamily="65" charset="-120"/>
                <a:ea typeface="標楷體" pitchFamily="65" charset="-120"/>
              </a:rPr>
              <a:t>-(</a:t>
            </a:r>
            <a:r>
              <a:rPr lang="zh-TW" altLang="en-US" sz="3200" b="1" dirty="0">
                <a:latin typeface="標楷體" pitchFamily="65" charset="-120"/>
                <a:ea typeface="標楷體" pitchFamily="65" charset="-120"/>
              </a:rPr>
              <a:t>五</a:t>
            </a:r>
            <a:r>
              <a:rPr lang="en-US" altLang="zh-TW" sz="3200" b="1" dirty="0">
                <a:latin typeface="標楷體" pitchFamily="65" charset="-120"/>
                <a:ea typeface="標楷體" pitchFamily="65" charset="-120"/>
              </a:rPr>
              <a:t>)</a:t>
            </a:r>
            <a:r>
              <a:rPr lang="zh-TW" altLang="en-US" sz="3200" b="1" dirty="0">
                <a:latin typeface="標楷體" pitchFamily="65" charset="-120"/>
                <a:ea typeface="標楷體" pitchFamily="65" charset="-120"/>
              </a:rPr>
              <a:t>討論</a:t>
            </a:r>
            <a:r>
              <a:rPr lang="en-US" altLang="zh-TW" sz="3200" b="1" dirty="0">
                <a:latin typeface="標楷體" pitchFamily="65" charset="-120"/>
                <a:ea typeface="標楷體" pitchFamily="65" charset="-120"/>
              </a:rPr>
              <a:t>/</a:t>
            </a:r>
            <a:r>
              <a:rPr lang="zh-TW" altLang="en-US" sz="3200" b="1" dirty="0">
                <a:latin typeface="標楷體" pitchFamily="65" charset="-120"/>
                <a:ea typeface="標楷體" pitchFamily="65" charset="-120"/>
              </a:rPr>
              <a:t>表決議題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26</a:t>
            </a:fld>
            <a:endParaRPr lang="zh-TW" altLang="en-US" dirty="0"/>
          </a:p>
        </p:txBody>
      </p:sp>
      <p:pic>
        <p:nvPicPr>
          <p:cNvPr id="5" name="Picture 2" descr="D:\(Z_Temp)\(MB22)SJ_LOGO.jpg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2460" y="44624"/>
            <a:ext cx="360040" cy="325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2480" y="1340768"/>
            <a:ext cx="1810000" cy="12961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381958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"/>
          <p:cNvGrpSpPr/>
          <p:nvPr/>
        </p:nvGrpSpPr>
        <p:grpSpPr>
          <a:xfrm>
            <a:off x="-540568" y="-1467544"/>
            <a:ext cx="1894295" cy="6849630"/>
            <a:chOff x="1221777" y="1818051"/>
            <a:chExt cx="5880139" cy="23565860"/>
          </a:xfrm>
        </p:grpSpPr>
        <p:sp>
          <p:nvSpPr>
            <p:cNvPr id="5" name="等腰三角形 1"/>
            <p:cNvSpPr/>
            <p:nvPr/>
          </p:nvSpPr>
          <p:spPr>
            <a:xfrm rot="5400000">
              <a:off x="-7590240" y="10691755"/>
              <a:ext cx="23504175" cy="58801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10914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" name="等腰三角形 2"/>
            <p:cNvSpPr/>
            <p:nvPr/>
          </p:nvSpPr>
          <p:spPr>
            <a:xfrm rot="5400000">
              <a:off x="-8068873" y="11108707"/>
              <a:ext cx="23504175" cy="49228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10914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" name="等腰三角形 3"/>
            <p:cNvSpPr/>
            <p:nvPr/>
          </p:nvSpPr>
          <p:spPr>
            <a:xfrm rot="5400000">
              <a:off x="-8697635" y="11737469"/>
              <a:ext cx="23504176" cy="3665346"/>
            </a:xfrm>
            <a:prstGeom prst="triangle">
              <a:avLst/>
            </a:prstGeom>
            <a:solidFill>
              <a:srgbClr val="A7A7A7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8" name="群組"/>
          <p:cNvGrpSpPr/>
          <p:nvPr/>
        </p:nvGrpSpPr>
        <p:grpSpPr>
          <a:xfrm>
            <a:off x="7467429" y="821507"/>
            <a:ext cx="2413601" cy="8727399"/>
            <a:chOff x="-1" y="2316456"/>
            <a:chExt cx="7492131" cy="30026249"/>
          </a:xfrm>
        </p:grpSpPr>
        <p:sp>
          <p:nvSpPr>
            <p:cNvPr id="9" name="等腰三角形 4"/>
            <p:cNvSpPr/>
            <p:nvPr/>
          </p:nvSpPr>
          <p:spPr>
            <a:xfrm rot="16200000" flipH="1">
              <a:off x="-11227762" y="13622815"/>
              <a:ext cx="29947653" cy="74921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10914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" name="等腰三角形 5"/>
            <p:cNvSpPr/>
            <p:nvPr/>
          </p:nvSpPr>
          <p:spPr>
            <a:xfrm rot="16200000" flipH="1">
              <a:off x="-10617917" y="14154069"/>
              <a:ext cx="29947653" cy="62724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10914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A7A7A7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1" name="等腰三角形 6"/>
            <p:cNvSpPr/>
            <p:nvPr/>
          </p:nvSpPr>
          <p:spPr>
            <a:xfrm rot="16200000" flipH="1">
              <a:off x="-9816789" y="14955202"/>
              <a:ext cx="29947655" cy="4670169"/>
            </a:xfrm>
            <a:prstGeom prst="triangl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12" name="TextBox 4"/>
          <p:cNvSpPr txBox="1"/>
          <p:nvPr/>
        </p:nvSpPr>
        <p:spPr>
          <a:xfrm>
            <a:off x="49831" y="3878469"/>
            <a:ext cx="9144000" cy="1169549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21919" tIns="121919" rIns="121919" bIns="121919">
            <a:spAutoFit/>
          </a:bodyPr>
          <a:lstStyle>
            <a:lvl1pPr>
              <a:defRPr sz="11600">
                <a:solidFill>
                  <a:srgbClr val="404040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</a:lstStyle>
          <a:p>
            <a:pPr algn="ctr"/>
            <a:r>
              <a:rPr lang="en-US" altLang="zh-TW" sz="6000" b="1" dirty="0">
                <a:latin typeface="微軟正黑體" pitchFamily="34" charset="-120"/>
                <a:ea typeface="微軟正黑體" pitchFamily="34" charset="-120"/>
              </a:rPr>
              <a:t>(</a:t>
            </a:r>
            <a:r>
              <a:rPr lang="zh-TW" altLang="en-US" sz="6000" b="1" dirty="0">
                <a:latin typeface="微軟正黑體" pitchFamily="34" charset="-120"/>
                <a:ea typeface="微軟正黑體" pitchFamily="34" charset="-120"/>
              </a:rPr>
              <a:t>六</a:t>
            </a:r>
            <a:r>
              <a:rPr lang="en-US" altLang="zh-TW" sz="6000" b="1" dirty="0">
                <a:latin typeface="微軟正黑體" pitchFamily="34" charset="-120"/>
                <a:ea typeface="微軟正黑體" pitchFamily="34" charset="-120"/>
              </a:rPr>
              <a:t>)</a:t>
            </a:r>
            <a:r>
              <a:rPr lang="zh-TW" altLang="en-US" sz="6000" b="1" dirty="0">
                <a:latin typeface="微軟正黑體" pitchFamily="34" charset="-120"/>
                <a:ea typeface="微軟正黑體" pitchFamily="34" charset="-120"/>
              </a:rPr>
              <a:t>臨時動議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335496"/>
            <a:ext cx="5657850" cy="3371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70104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"/>
    </mc:Choice>
    <mc:Fallback xmlns="">
      <p:transition spd="slow"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 advAuto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"/>
          <p:cNvGrpSpPr/>
          <p:nvPr/>
        </p:nvGrpSpPr>
        <p:grpSpPr>
          <a:xfrm>
            <a:off x="-540568" y="-1467544"/>
            <a:ext cx="1894295" cy="6849630"/>
            <a:chOff x="1221777" y="1818051"/>
            <a:chExt cx="5880139" cy="23565860"/>
          </a:xfrm>
        </p:grpSpPr>
        <p:sp>
          <p:nvSpPr>
            <p:cNvPr id="5" name="等腰三角形 1"/>
            <p:cNvSpPr/>
            <p:nvPr/>
          </p:nvSpPr>
          <p:spPr>
            <a:xfrm rot="5400000">
              <a:off x="-7590240" y="10691755"/>
              <a:ext cx="23504175" cy="58801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10914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" name="等腰三角形 2"/>
            <p:cNvSpPr/>
            <p:nvPr/>
          </p:nvSpPr>
          <p:spPr>
            <a:xfrm rot="5400000">
              <a:off x="-8068873" y="11108707"/>
              <a:ext cx="23504175" cy="49228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10914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" name="等腰三角形 3"/>
            <p:cNvSpPr/>
            <p:nvPr/>
          </p:nvSpPr>
          <p:spPr>
            <a:xfrm rot="5400000">
              <a:off x="-8697635" y="11737469"/>
              <a:ext cx="23504176" cy="3665346"/>
            </a:xfrm>
            <a:prstGeom prst="triangle">
              <a:avLst/>
            </a:prstGeom>
            <a:solidFill>
              <a:srgbClr val="A7A7A7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8" name="群組"/>
          <p:cNvGrpSpPr/>
          <p:nvPr/>
        </p:nvGrpSpPr>
        <p:grpSpPr>
          <a:xfrm>
            <a:off x="7467429" y="821507"/>
            <a:ext cx="2413601" cy="8727399"/>
            <a:chOff x="-1" y="2316456"/>
            <a:chExt cx="7492131" cy="30026249"/>
          </a:xfrm>
        </p:grpSpPr>
        <p:sp>
          <p:nvSpPr>
            <p:cNvPr id="9" name="等腰三角形 4"/>
            <p:cNvSpPr/>
            <p:nvPr/>
          </p:nvSpPr>
          <p:spPr>
            <a:xfrm rot="16200000" flipH="1">
              <a:off x="-11227762" y="13622815"/>
              <a:ext cx="29947653" cy="74921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10914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" name="等腰三角形 5"/>
            <p:cNvSpPr/>
            <p:nvPr/>
          </p:nvSpPr>
          <p:spPr>
            <a:xfrm rot="16200000" flipH="1">
              <a:off x="-10617917" y="14154069"/>
              <a:ext cx="29947653" cy="62724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10914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A7A7A7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1" name="等腰三角形 6"/>
            <p:cNvSpPr/>
            <p:nvPr/>
          </p:nvSpPr>
          <p:spPr>
            <a:xfrm rot="16200000" flipH="1">
              <a:off x="-9816789" y="14955202"/>
              <a:ext cx="29947655" cy="4670169"/>
            </a:xfrm>
            <a:prstGeom prst="triangl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12" name="TextBox 4"/>
          <p:cNvSpPr txBox="1"/>
          <p:nvPr/>
        </p:nvSpPr>
        <p:spPr>
          <a:xfrm>
            <a:off x="49831" y="3878469"/>
            <a:ext cx="9144000" cy="1169549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21919" tIns="121919" rIns="121919" bIns="121919">
            <a:spAutoFit/>
          </a:bodyPr>
          <a:lstStyle>
            <a:lvl1pPr>
              <a:defRPr sz="11600">
                <a:solidFill>
                  <a:srgbClr val="404040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</a:lstStyle>
          <a:p>
            <a:pPr algn="ctr"/>
            <a:r>
              <a:rPr lang="en-US" altLang="zh-TW" sz="6000" b="1" dirty="0">
                <a:latin typeface="微軟正黑體" pitchFamily="34" charset="-120"/>
                <a:ea typeface="微軟正黑體" pitchFamily="34" charset="-120"/>
              </a:rPr>
              <a:t>(</a:t>
            </a:r>
            <a:r>
              <a:rPr lang="zh-TW" altLang="en-US" sz="6000" b="1" dirty="0">
                <a:latin typeface="微軟正黑體" pitchFamily="34" charset="-120"/>
                <a:ea typeface="微軟正黑體" pitchFamily="34" charset="-120"/>
              </a:rPr>
              <a:t>七</a:t>
            </a:r>
            <a:r>
              <a:rPr lang="en-US" altLang="zh-TW" sz="6000" b="1" dirty="0">
                <a:latin typeface="微軟正黑體" pitchFamily="34" charset="-120"/>
                <a:ea typeface="微軟正黑體" pitchFamily="34" charset="-120"/>
              </a:rPr>
              <a:t>)</a:t>
            </a:r>
            <a:r>
              <a:rPr lang="zh-TW" altLang="en-US" sz="6000" b="1" dirty="0">
                <a:latin typeface="微軟正黑體" pitchFamily="34" charset="-120"/>
                <a:ea typeface="微軟正黑體" pitchFamily="34" charset="-120"/>
              </a:rPr>
              <a:t>宣讀會議決議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335496"/>
            <a:ext cx="5657850" cy="3371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75022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"/>
    </mc:Choice>
    <mc:Fallback xmlns="">
      <p:transition spd="slow"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 advAuto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251520" y="260648"/>
            <a:ext cx="86409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200" b="1" dirty="0">
                <a:latin typeface="標楷體" pitchFamily="65" charset="-120"/>
                <a:ea typeface="標楷體" pitchFamily="65" charset="-120"/>
              </a:rPr>
              <a:t>會員大會</a:t>
            </a:r>
            <a:r>
              <a:rPr lang="en-US" altLang="zh-TW" sz="3200" b="1" dirty="0">
                <a:latin typeface="標楷體" pitchFamily="65" charset="-120"/>
                <a:ea typeface="標楷體" pitchFamily="65" charset="-120"/>
              </a:rPr>
              <a:t>-(</a:t>
            </a:r>
            <a:r>
              <a:rPr lang="zh-TW" altLang="en-US" sz="3200" b="1" dirty="0">
                <a:latin typeface="標楷體" pitchFamily="65" charset="-120"/>
                <a:ea typeface="標楷體" pitchFamily="65" charset="-120"/>
              </a:rPr>
              <a:t>八</a:t>
            </a:r>
            <a:r>
              <a:rPr lang="en-US" altLang="zh-TW" sz="3200" b="1" dirty="0">
                <a:latin typeface="標楷體" pitchFamily="65" charset="-120"/>
                <a:ea typeface="標楷體" pitchFamily="65" charset="-120"/>
              </a:rPr>
              <a:t>)</a:t>
            </a:r>
            <a:r>
              <a:rPr lang="zh-TW" altLang="en-US" sz="3200" b="1" dirty="0">
                <a:latin typeface="標楷體" pitchFamily="65" charset="-120"/>
                <a:ea typeface="標楷體" pitchFamily="65" charset="-120"/>
              </a:rPr>
              <a:t>散會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395536" y="3429000"/>
            <a:ext cx="849694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zh-TW" altLang="en-US" sz="4400" b="1" dirty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衷心感謝各位會員！！</a:t>
            </a:r>
            <a:endParaRPr lang="en-US" altLang="zh-TW" sz="4400" b="1" dirty="0">
              <a:solidFill>
                <a:srgbClr val="FF0000"/>
              </a:solidFill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29</a:t>
            </a:fld>
            <a:endParaRPr lang="zh-TW" altLang="en-US"/>
          </a:p>
        </p:txBody>
      </p:sp>
      <p:pic>
        <p:nvPicPr>
          <p:cNvPr id="7" name="Picture 2" descr="D:\(Z_Temp)\(MB22)SJ_LOGO.jpg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2460" y="44624"/>
            <a:ext cx="360040" cy="325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57499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251520" y="260648"/>
            <a:ext cx="864096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000" b="1" dirty="0">
                <a:latin typeface="標楷體" pitchFamily="65" charset="-120"/>
                <a:ea typeface="標楷體" pitchFamily="65" charset="-120"/>
              </a:rPr>
              <a:t>臺南市 新吉工業區廠商協進會 會員大會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707726" y="2492896"/>
            <a:ext cx="799540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zh-TW" altLang="en-US" sz="8000" b="1" dirty="0">
                <a:latin typeface="標楷體" pitchFamily="65" charset="-120"/>
                <a:ea typeface="標楷體" pitchFamily="65" charset="-120"/>
              </a:rPr>
              <a:t>主席致詞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3</a:t>
            </a:fld>
            <a:endParaRPr lang="zh-TW" alt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80" y="908720"/>
            <a:ext cx="2812682" cy="16762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942132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字方塊 10"/>
          <p:cNvSpPr txBox="1"/>
          <p:nvPr/>
        </p:nvSpPr>
        <p:spPr>
          <a:xfrm>
            <a:off x="2" y="908720"/>
            <a:ext cx="914399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endParaRPr lang="en-US" altLang="zh-TW" sz="5000" b="1" dirty="0">
              <a:solidFill>
                <a:srgbClr val="00B050"/>
              </a:solidFill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2" y="895873"/>
            <a:ext cx="9143998" cy="455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zh-TW" altLang="en-US" sz="3000" b="1" dirty="0">
                <a:solidFill>
                  <a:srgbClr val="00B050"/>
                </a:solidFill>
                <a:latin typeface="標楷體" pitchFamily="65" charset="-120"/>
                <a:ea typeface="標楷體" pitchFamily="65" charset="-120"/>
              </a:rPr>
              <a:t>臺南市新吉工業區廠商協進會 第一屆第三次會員大會</a:t>
            </a:r>
            <a:endParaRPr lang="en-US" altLang="zh-TW" sz="3000" b="1" dirty="0">
              <a:solidFill>
                <a:srgbClr val="00B050"/>
              </a:solidFill>
              <a:latin typeface="標楷體" pitchFamily="65" charset="-120"/>
              <a:ea typeface="標楷體" pitchFamily="65" charset="-120"/>
            </a:endParaRPr>
          </a:p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zh-TW" altLang="en-US" sz="6000" b="1" dirty="0">
                <a:solidFill>
                  <a:srgbClr val="00B050"/>
                </a:solidFill>
                <a:latin typeface="標楷體" pitchFamily="65" charset="-120"/>
                <a:ea typeface="標楷體" pitchFamily="65" charset="-120"/>
              </a:rPr>
              <a:t>熱烈歡迎感謝</a:t>
            </a:r>
            <a:endParaRPr lang="en-US" altLang="zh-TW" sz="6000" b="1" dirty="0">
              <a:solidFill>
                <a:srgbClr val="00B050"/>
              </a:solidFill>
              <a:latin typeface="標楷體" pitchFamily="65" charset="-120"/>
              <a:ea typeface="標楷體" pitchFamily="65" charset="-120"/>
            </a:endParaRPr>
          </a:p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zh-TW" altLang="en-US" sz="12000" b="1" dirty="0">
                <a:solidFill>
                  <a:srgbClr val="00B050"/>
                </a:solidFill>
                <a:latin typeface="標楷體" pitchFamily="65" charset="-120"/>
                <a:ea typeface="標楷體" pitchFamily="65" charset="-120"/>
              </a:rPr>
              <a:t>徐國清專委</a:t>
            </a:r>
            <a:endParaRPr lang="en-US" altLang="zh-TW" sz="9600" b="1" dirty="0">
              <a:solidFill>
                <a:srgbClr val="00B050"/>
              </a:solidFill>
              <a:latin typeface="標楷體" pitchFamily="65" charset="-120"/>
              <a:ea typeface="標楷體" pitchFamily="65" charset="-120"/>
            </a:endParaRPr>
          </a:p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zh-TW" altLang="en-US" sz="5000" b="1" dirty="0">
                <a:solidFill>
                  <a:srgbClr val="00B050"/>
                </a:solidFill>
                <a:latin typeface="標楷體" pitchFamily="65" charset="-120"/>
                <a:ea typeface="標楷體" pitchFamily="65" charset="-120"/>
              </a:rPr>
              <a:t>蒞臨指導！！</a:t>
            </a:r>
            <a:endParaRPr lang="en-US" altLang="zh-TW" sz="5000" b="1" dirty="0">
              <a:solidFill>
                <a:srgbClr val="00B050"/>
              </a:solidFill>
              <a:latin typeface="標楷體" pitchFamily="65" charset="-120"/>
              <a:ea typeface="標楷體" pitchFamily="65" charset="-120"/>
            </a:endParaRPr>
          </a:p>
        </p:txBody>
      </p:sp>
      <p:pic>
        <p:nvPicPr>
          <p:cNvPr id="7" name="Picture 2">
            <a:hlinkClick r:id="" action="ppaction://hlinkshowjump?jump=lastslideviewed"/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6655" y="6243504"/>
            <a:ext cx="1012894" cy="6066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2" descr="D:\(Z_Temp)\(MB22)SJ_LOGO.jpg">
            <a:hlinkClick r:id="" action="ppaction://hlinkshowjump?jump=lastslideviewed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2460" y="44624"/>
            <a:ext cx="360040" cy="325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62852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字方塊 10"/>
          <p:cNvSpPr txBox="1"/>
          <p:nvPr/>
        </p:nvSpPr>
        <p:spPr>
          <a:xfrm>
            <a:off x="2" y="908720"/>
            <a:ext cx="914399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endParaRPr lang="en-US" altLang="zh-TW" sz="5000" b="1" dirty="0">
              <a:solidFill>
                <a:srgbClr val="00B050"/>
              </a:solidFill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2" y="895873"/>
            <a:ext cx="9143998" cy="455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zh-TW" altLang="en-US" sz="3000" b="1" dirty="0">
                <a:solidFill>
                  <a:srgbClr val="00B050"/>
                </a:solidFill>
                <a:latin typeface="標楷體" pitchFamily="65" charset="-120"/>
                <a:ea typeface="標楷體" pitchFamily="65" charset="-120"/>
              </a:rPr>
              <a:t>臺南市新吉工業區廠商協進會 第一屆第三次會員大會</a:t>
            </a:r>
            <a:endParaRPr lang="en-US" altLang="zh-TW" sz="3000" b="1" dirty="0">
              <a:solidFill>
                <a:srgbClr val="00B050"/>
              </a:solidFill>
              <a:latin typeface="標楷體" pitchFamily="65" charset="-120"/>
              <a:ea typeface="標楷體" pitchFamily="65" charset="-120"/>
            </a:endParaRPr>
          </a:p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zh-TW" altLang="en-US" sz="6000" b="1" dirty="0">
                <a:solidFill>
                  <a:srgbClr val="00B050"/>
                </a:solidFill>
                <a:latin typeface="標楷體" pitchFamily="65" charset="-120"/>
                <a:ea typeface="標楷體" pitchFamily="65" charset="-120"/>
              </a:rPr>
              <a:t>熱烈歡迎感謝</a:t>
            </a:r>
            <a:endParaRPr lang="en-US" altLang="zh-TW" sz="6000" b="1" dirty="0">
              <a:solidFill>
                <a:srgbClr val="00B050"/>
              </a:solidFill>
              <a:latin typeface="標楷體" pitchFamily="65" charset="-120"/>
              <a:ea typeface="標楷體" pitchFamily="65" charset="-120"/>
            </a:endParaRPr>
          </a:p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zh-TW" altLang="en-US" sz="12000" b="1" dirty="0">
                <a:solidFill>
                  <a:srgbClr val="00B050"/>
                </a:solidFill>
                <a:latin typeface="標楷體" pitchFamily="65" charset="-120"/>
                <a:ea typeface="標楷體" pitchFamily="65" charset="-120"/>
              </a:rPr>
              <a:t>邱淵明</a:t>
            </a:r>
            <a:r>
              <a:rPr lang="zh-TW" altLang="en-US" sz="10000" b="1" dirty="0">
                <a:solidFill>
                  <a:srgbClr val="00B050"/>
                </a:solidFill>
                <a:latin typeface="標楷體" pitchFamily="65" charset="-120"/>
                <a:ea typeface="標楷體" pitchFamily="65" charset="-120"/>
              </a:rPr>
              <a:t>大隊長</a:t>
            </a:r>
            <a:endParaRPr lang="en-US" altLang="zh-TW" sz="10000" b="1" dirty="0">
              <a:solidFill>
                <a:srgbClr val="00B050"/>
              </a:solidFill>
              <a:latin typeface="標楷體" pitchFamily="65" charset="-120"/>
              <a:ea typeface="標楷體" pitchFamily="65" charset="-120"/>
            </a:endParaRPr>
          </a:p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zh-TW" altLang="en-US" sz="5000" b="1" dirty="0">
                <a:solidFill>
                  <a:srgbClr val="00B050"/>
                </a:solidFill>
                <a:latin typeface="標楷體" pitchFamily="65" charset="-120"/>
                <a:ea typeface="標楷體" pitchFamily="65" charset="-120"/>
              </a:rPr>
              <a:t>蒞臨指導！！</a:t>
            </a:r>
            <a:endParaRPr lang="en-US" altLang="zh-TW" sz="5000" b="1" dirty="0">
              <a:solidFill>
                <a:srgbClr val="00B050"/>
              </a:solidFill>
              <a:latin typeface="標楷體" pitchFamily="65" charset="-120"/>
              <a:ea typeface="標楷體" pitchFamily="65" charset="-120"/>
            </a:endParaRPr>
          </a:p>
        </p:txBody>
      </p:sp>
      <p:pic>
        <p:nvPicPr>
          <p:cNvPr id="7" name="Picture 2">
            <a:hlinkClick r:id="" action="ppaction://hlinkshowjump?jump=lastslideviewed"/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6655" y="6243504"/>
            <a:ext cx="1012894" cy="6066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2" descr="D:\(Z_Temp)\(MB22)SJ_LOGO.jpg">
            <a:hlinkClick r:id="" action="ppaction://hlinkshowjump?jump=lastslideviewed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2460" y="44624"/>
            <a:ext cx="360040" cy="325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33679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251520" y="260648"/>
            <a:ext cx="864096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000" b="1" dirty="0">
                <a:latin typeface="標楷體" pitchFamily="65" charset="-120"/>
                <a:ea typeface="標楷體" pitchFamily="65" charset="-120"/>
              </a:rPr>
              <a:t>臺南市 新吉工業區廠商協進會 會員大會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707726" y="2492896"/>
            <a:ext cx="799540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zh-TW" altLang="en-US" sz="8000" b="1" dirty="0">
                <a:latin typeface="標楷體" pitchFamily="65" charset="-120"/>
                <a:ea typeface="標楷體" pitchFamily="65" charset="-120"/>
              </a:rPr>
              <a:t>來賓致詞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4</a:t>
            </a:fld>
            <a:endParaRPr lang="zh-TW" alt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80" y="908720"/>
            <a:ext cx="2812682" cy="16762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495317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5</a:t>
            </a:fld>
            <a:endParaRPr lang="zh-TW" altLang="en-US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251520" y="260648"/>
            <a:ext cx="86409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200" b="1" dirty="0">
                <a:latin typeface="標楷體" pitchFamily="65" charset="-120"/>
                <a:ea typeface="標楷體" pitchFamily="65" charset="-120"/>
              </a:rPr>
              <a:t>臺南市 新吉工業區廠商協進會 會員大會</a:t>
            </a:r>
          </a:p>
        </p:txBody>
      </p:sp>
      <p:pic>
        <p:nvPicPr>
          <p:cNvPr id="12" name="Picture 2" descr="D:\(Z_Temp)\(MB22)SJ_LOGO.jpg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2460" y="44624"/>
            <a:ext cx="360040" cy="325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字方塊 6"/>
          <p:cNvSpPr txBox="1"/>
          <p:nvPr/>
        </p:nvSpPr>
        <p:spPr>
          <a:xfrm>
            <a:off x="681050" y="845423"/>
            <a:ext cx="7995406" cy="3877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•"/>
            </a:pPr>
            <a:endParaRPr lang="en-US" altLang="zh-TW" sz="2200" b="1" dirty="0">
              <a:latin typeface="標楷體" pitchFamily="65" charset="-120"/>
              <a:ea typeface="標楷體" pitchFamily="65" charset="-120"/>
            </a:endParaRP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•"/>
            </a:pPr>
            <a:endParaRPr lang="en-US" altLang="zh-TW" sz="2200" b="1" dirty="0">
              <a:latin typeface="標楷體" pitchFamily="65" charset="-120"/>
              <a:ea typeface="標楷體" pitchFamily="65" charset="-120"/>
            </a:endParaRP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•"/>
            </a:pPr>
            <a:endParaRPr lang="en-US" altLang="zh-TW" sz="2200" b="1" dirty="0">
              <a:latin typeface="標楷體" pitchFamily="65" charset="-120"/>
              <a:ea typeface="標楷體" pitchFamily="65" charset="-120"/>
            </a:endParaRP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•"/>
            </a:pPr>
            <a:endParaRPr lang="en-US" altLang="zh-TW" sz="2200" b="1" dirty="0">
              <a:latin typeface="標楷體" pitchFamily="65" charset="-120"/>
              <a:ea typeface="標楷體" pitchFamily="65" charset="-120"/>
            </a:endParaRP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zh-TW" altLang="en-US" sz="2200" b="1" dirty="0">
                <a:latin typeface="標楷體" pitchFamily="65" charset="-120"/>
                <a:ea typeface="標楷體" pitchFamily="65" charset="-120"/>
              </a:rPr>
              <a:t>理事	：</a:t>
            </a:r>
            <a:endParaRPr lang="en-US" altLang="zh-TW" sz="2200" b="1" dirty="0">
              <a:latin typeface="標楷體" pitchFamily="65" charset="-120"/>
              <a:ea typeface="標楷體" pitchFamily="65" charset="-120"/>
            </a:endParaRPr>
          </a:p>
          <a:p>
            <a:pPr marL="800100" lvl="1" indent="-342900"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zh-TW" altLang="en-US" sz="2200" b="1" dirty="0">
                <a:latin typeface="標楷體" pitchFamily="65" charset="-120"/>
                <a:ea typeface="標楷體" pitchFamily="65" charset="-120"/>
              </a:rPr>
              <a:t>勤敏模具雕刻股份有限公司 陳結和 董事長</a:t>
            </a:r>
            <a:endParaRPr lang="en-US" altLang="zh-TW" sz="2200" b="1" dirty="0">
              <a:latin typeface="標楷體" pitchFamily="65" charset="-120"/>
              <a:ea typeface="標楷體" pitchFamily="65" charset="-120"/>
            </a:endParaRP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zh-TW" altLang="en-US" sz="2200" b="1" dirty="0">
                <a:latin typeface="標楷體" pitchFamily="65" charset="-120"/>
                <a:ea typeface="標楷體" pitchFamily="65" charset="-120"/>
              </a:rPr>
              <a:t>理事：</a:t>
            </a:r>
            <a:endParaRPr lang="en-US" altLang="zh-TW" sz="2200" b="1" dirty="0">
              <a:latin typeface="標楷體" pitchFamily="65" charset="-120"/>
              <a:ea typeface="標楷體" pitchFamily="65" charset="-120"/>
            </a:endParaRPr>
          </a:p>
          <a:p>
            <a:pPr marL="800100" lvl="1" indent="-342900"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zh-TW" altLang="en-US" sz="2200" b="1" dirty="0">
                <a:latin typeface="標楷體" pitchFamily="65" charset="-120"/>
                <a:ea typeface="標楷體" pitchFamily="65" charset="-120"/>
              </a:rPr>
              <a:t>興晟發有限公司           郭民典 董事長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80" y="908720"/>
            <a:ext cx="2812682" cy="16762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232191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/>
          <p:cNvSpPr txBox="1"/>
          <p:nvPr/>
        </p:nvSpPr>
        <p:spPr>
          <a:xfrm>
            <a:off x="681050" y="845423"/>
            <a:ext cx="7995406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•"/>
            </a:pPr>
            <a:endParaRPr lang="en-US" altLang="zh-TW" sz="2200" b="1" dirty="0">
              <a:latin typeface="標楷體" pitchFamily="65" charset="-120"/>
              <a:ea typeface="標楷體" pitchFamily="65" charset="-120"/>
            </a:endParaRP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•"/>
            </a:pPr>
            <a:endParaRPr lang="en-US" altLang="zh-TW" sz="2200" b="1" dirty="0">
              <a:latin typeface="標楷體" pitchFamily="65" charset="-120"/>
              <a:ea typeface="標楷體" pitchFamily="65" charset="-120"/>
            </a:endParaRP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•"/>
            </a:pPr>
            <a:endParaRPr lang="en-US" altLang="zh-TW" sz="2200" b="1" dirty="0">
              <a:latin typeface="標楷體" pitchFamily="65" charset="-120"/>
              <a:ea typeface="標楷體" pitchFamily="65" charset="-120"/>
            </a:endParaRP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•"/>
            </a:pPr>
            <a:endParaRPr lang="en-US" altLang="zh-TW" sz="2200" b="1" dirty="0">
              <a:latin typeface="標楷體" pitchFamily="65" charset="-120"/>
              <a:ea typeface="標楷體" pitchFamily="65" charset="-120"/>
            </a:endParaRP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zh-TW" altLang="en-US" sz="2200" b="1" dirty="0">
                <a:latin typeface="標楷體" pitchFamily="65" charset="-120"/>
                <a:ea typeface="標楷體" pitchFamily="65" charset="-120"/>
              </a:rPr>
              <a:t>園區重點議題（電力、電信、污水）工作小組：</a:t>
            </a:r>
            <a:endParaRPr lang="en-US" altLang="zh-TW" sz="2200" b="1" dirty="0">
              <a:latin typeface="標楷體" pitchFamily="65" charset="-120"/>
              <a:ea typeface="標楷體" pitchFamily="65" charset="-120"/>
            </a:endParaRPr>
          </a:p>
          <a:p>
            <a:pPr marL="800100" lvl="1" indent="-342900"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zh-TW" altLang="en-US" sz="2200" b="1" dirty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電力</a:t>
            </a:r>
            <a:r>
              <a:rPr lang="zh-TW" altLang="en-US" sz="2200" b="1" dirty="0">
                <a:latin typeface="標楷體" pitchFamily="65" charset="-120"/>
                <a:ea typeface="標楷體" pitchFamily="65" charset="-120"/>
              </a:rPr>
              <a:t>相關工作小組</a:t>
            </a:r>
            <a:endParaRPr lang="en-US" altLang="zh-TW" sz="2200" b="1" dirty="0">
              <a:latin typeface="標楷體" pitchFamily="65" charset="-120"/>
              <a:ea typeface="標楷體" pitchFamily="65" charset="-120"/>
            </a:endParaRPr>
          </a:p>
          <a:p>
            <a:pPr marL="1257300" lvl="2" indent="-342900"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zh-TW" altLang="en-US" sz="2200" b="1" dirty="0">
                <a:solidFill>
                  <a:srgbClr val="0000FF"/>
                </a:solidFill>
                <a:latin typeface="標楷體" pitchFamily="65" charset="-120"/>
                <a:ea typeface="標楷體" pitchFamily="65" charset="-120"/>
              </a:rPr>
              <a:t>洪靖惠 常務理事 為小組長</a:t>
            </a:r>
            <a:endParaRPr lang="en-US" altLang="zh-TW" sz="2200" b="1" dirty="0">
              <a:latin typeface="標楷體" pitchFamily="65" charset="-120"/>
              <a:ea typeface="標楷體" pitchFamily="65" charset="-120"/>
            </a:endParaRPr>
          </a:p>
          <a:p>
            <a:pPr marL="800100" lvl="1" indent="-342900"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zh-TW" altLang="en-US" sz="2200" b="1" dirty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電信</a:t>
            </a:r>
            <a:r>
              <a:rPr lang="zh-TW" altLang="en-US" sz="2200" b="1" dirty="0">
                <a:latin typeface="標楷體" pitchFamily="65" charset="-120"/>
                <a:ea typeface="標楷體" pitchFamily="65" charset="-120"/>
              </a:rPr>
              <a:t>相關工作小組</a:t>
            </a:r>
            <a:endParaRPr lang="en-US" altLang="zh-TW" sz="2200" b="1" dirty="0">
              <a:latin typeface="標楷體" pitchFamily="65" charset="-120"/>
              <a:ea typeface="標楷體" pitchFamily="65" charset="-120"/>
            </a:endParaRPr>
          </a:p>
          <a:p>
            <a:pPr marL="1257300" lvl="2" indent="-342900"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zh-TW" altLang="en-US" sz="2200" b="1" dirty="0">
                <a:solidFill>
                  <a:srgbClr val="0000FF"/>
                </a:solidFill>
                <a:latin typeface="標楷體" pitchFamily="65" charset="-120"/>
                <a:ea typeface="標楷體" pitchFamily="65" charset="-120"/>
              </a:rPr>
              <a:t>薛智煜 理事 為小組長</a:t>
            </a:r>
            <a:endParaRPr lang="en-US" altLang="zh-TW" sz="2200" b="1" dirty="0">
              <a:latin typeface="標楷體" pitchFamily="65" charset="-120"/>
              <a:ea typeface="標楷體" pitchFamily="65" charset="-120"/>
            </a:endParaRPr>
          </a:p>
          <a:p>
            <a:pPr marL="800100" lvl="1" indent="-342900"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zh-TW" altLang="en-US" sz="2200" b="1" dirty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污水</a:t>
            </a:r>
            <a:r>
              <a:rPr lang="zh-TW" altLang="en-US" sz="2200" b="1" dirty="0">
                <a:latin typeface="標楷體" pitchFamily="65" charset="-120"/>
                <a:ea typeface="標楷體" pitchFamily="65" charset="-120"/>
              </a:rPr>
              <a:t>相關工作小組</a:t>
            </a:r>
            <a:endParaRPr lang="en-US" altLang="zh-TW" sz="2200" b="1" dirty="0">
              <a:latin typeface="標楷體" pitchFamily="65" charset="-120"/>
              <a:ea typeface="標楷體" pitchFamily="65" charset="-120"/>
            </a:endParaRPr>
          </a:p>
          <a:p>
            <a:pPr marL="1257300" lvl="2" indent="-342900"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zh-TW" altLang="en-US" sz="2200" b="1" dirty="0">
                <a:solidFill>
                  <a:srgbClr val="0000FF"/>
                </a:solidFill>
                <a:latin typeface="標楷體" pitchFamily="65" charset="-120"/>
                <a:ea typeface="標楷體" pitchFamily="65" charset="-120"/>
              </a:rPr>
              <a:t>陳結和 理事 </a:t>
            </a:r>
            <a:r>
              <a:rPr lang="zh-TW" altLang="en-US" sz="2000" b="1" dirty="0">
                <a:solidFill>
                  <a:srgbClr val="0000FF"/>
                </a:solidFill>
                <a:latin typeface="標楷體" pitchFamily="65" charset="-120"/>
                <a:ea typeface="標楷體" pitchFamily="65" charset="-120"/>
              </a:rPr>
              <a:t>為小組長</a:t>
            </a:r>
            <a:endParaRPr lang="zh-TW" altLang="en-US" sz="2000" b="1" dirty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6</a:t>
            </a:fld>
            <a:endParaRPr lang="zh-TW" altLang="en-US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251520" y="260648"/>
            <a:ext cx="86409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200" b="1" dirty="0">
                <a:latin typeface="標楷體" pitchFamily="65" charset="-120"/>
                <a:ea typeface="標楷體" pitchFamily="65" charset="-120"/>
              </a:rPr>
              <a:t>臺南市 新吉工業區廠商協進會 會員大會</a:t>
            </a:r>
          </a:p>
        </p:txBody>
      </p:sp>
      <p:pic>
        <p:nvPicPr>
          <p:cNvPr id="12" name="Picture 2" descr="D:\(Z_Temp)\(MB22)SJ_LOGO.jpg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2460" y="44624"/>
            <a:ext cx="360040" cy="325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80" y="908720"/>
            <a:ext cx="2812682" cy="16762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297579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"/>
          <p:cNvGrpSpPr/>
          <p:nvPr/>
        </p:nvGrpSpPr>
        <p:grpSpPr>
          <a:xfrm>
            <a:off x="-540568" y="-1467544"/>
            <a:ext cx="1894295" cy="6849630"/>
            <a:chOff x="1221777" y="1818051"/>
            <a:chExt cx="5880139" cy="23565860"/>
          </a:xfrm>
        </p:grpSpPr>
        <p:sp>
          <p:nvSpPr>
            <p:cNvPr id="5" name="等腰三角形 1"/>
            <p:cNvSpPr/>
            <p:nvPr/>
          </p:nvSpPr>
          <p:spPr>
            <a:xfrm rot="5400000">
              <a:off x="-7590240" y="10691755"/>
              <a:ext cx="23504175" cy="58801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10914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" name="等腰三角形 2"/>
            <p:cNvSpPr/>
            <p:nvPr/>
          </p:nvSpPr>
          <p:spPr>
            <a:xfrm rot="5400000">
              <a:off x="-8068873" y="11108707"/>
              <a:ext cx="23504175" cy="49228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10914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" name="等腰三角形 3"/>
            <p:cNvSpPr/>
            <p:nvPr/>
          </p:nvSpPr>
          <p:spPr>
            <a:xfrm rot="5400000">
              <a:off x="-8697635" y="11737469"/>
              <a:ext cx="23504176" cy="3665346"/>
            </a:xfrm>
            <a:prstGeom prst="triangle">
              <a:avLst/>
            </a:prstGeom>
            <a:solidFill>
              <a:srgbClr val="A7A7A7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8" name="群組"/>
          <p:cNvGrpSpPr/>
          <p:nvPr/>
        </p:nvGrpSpPr>
        <p:grpSpPr>
          <a:xfrm>
            <a:off x="7467429" y="821507"/>
            <a:ext cx="2413601" cy="8727399"/>
            <a:chOff x="-1" y="2316456"/>
            <a:chExt cx="7492131" cy="30026249"/>
          </a:xfrm>
        </p:grpSpPr>
        <p:sp>
          <p:nvSpPr>
            <p:cNvPr id="9" name="等腰三角形 4"/>
            <p:cNvSpPr/>
            <p:nvPr/>
          </p:nvSpPr>
          <p:spPr>
            <a:xfrm rot="16200000" flipH="1">
              <a:off x="-11227762" y="13622815"/>
              <a:ext cx="29947653" cy="74921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10914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" name="等腰三角形 5"/>
            <p:cNvSpPr/>
            <p:nvPr/>
          </p:nvSpPr>
          <p:spPr>
            <a:xfrm rot="16200000" flipH="1">
              <a:off x="-10617917" y="14154069"/>
              <a:ext cx="29947653" cy="62724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10914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A7A7A7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1" name="等腰三角形 6"/>
            <p:cNvSpPr/>
            <p:nvPr/>
          </p:nvSpPr>
          <p:spPr>
            <a:xfrm rot="16200000" flipH="1">
              <a:off x="-9816789" y="14955202"/>
              <a:ext cx="29947655" cy="4670169"/>
            </a:xfrm>
            <a:prstGeom prst="triangl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12" name="TextBox 4"/>
          <p:cNvSpPr txBox="1"/>
          <p:nvPr/>
        </p:nvSpPr>
        <p:spPr>
          <a:xfrm>
            <a:off x="49831" y="3878469"/>
            <a:ext cx="9144000" cy="1169549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21919" tIns="121919" rIns="121919" bIns="121919">
            <a:spAutoFit/>
          </a:bodyPr>
          <a:lstStyle>
            <a:lvl1pPr>
              <a:defRPr sz="11600">
                <a:solidFill>
                  <a:srgbClr val="404040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</a:lstStyle>
          <a:p>
            <a:pPr algn="ctr"/>
            <a:r>
              <a:rPr lang="zh-TW" altLang="en-US" sz="6000" b="1" dirty="0">
                <a:latin typeface="微軟正黑體" pitchFamily="34" charset="-120"/>
                <a:ea typeface="微軟正黑體" pitchFamily="34" charset="-120"/>
              </a:rPr>
              <a:t>秘書報告事項</a:t>
            </a:r>
            <a:endParaRPr sz="6000" b="1" dirty="0"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335496"/>
            <a:ext cx="5657850" cy="3371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58127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"/>
    </mc:Choice>
    <mc:Fallback xmlns="">
      <p:transition spd="slow"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 advAuto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8</a:t>
            </a:fld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681050" y="845423"/>
            <a:ext cx="7995406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en-US" altLang="zh-TW" sz="2200" b="1" dirty="0">
                <a:latin typeface="標楷體" pitchFamily="65" charset="-120"/>
                <a:ea typeface="標楷體" pitchFamily="65" charset="-120"/>
              </a:rPr>
              <a:t>(1)</a:t>
            </a:r>
            <a:r>
              <a:rPr lang="zh-TW" altLang="en-US" sz="2200" b="1" dirty="0">
                <a:latin typeface="標楷體" pitchFamily="65" charset="-120"/>
                <a:ea typeface="標楷體" pitchFamily="65" charset="-120"/>
              </a:rPr>
              <a:t>會員家數、會員人數</a:t>
            </a:r>
            <a:endParaRPr lang="en-US" altLang="zh-TW" sz="2200" b="1" dirty="0">
              <a:latin typeface="標楷體" pitchFamily="65" charset="-120"/>
              <a:ea typeface="標楷體" pitchFamily="65" charset="-120"/>
            </a:endParaRP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en-US" altLang="zh-TW" sz="2200" b="1" dirty="0">
                <a:latin typeface="標楷體" pitchFamily="65" charset="-120"/>
                <a:ea typeface="標楷體" pitchFamily="65" charset="-120"/>
              </a:rPr>
              <a:t>(2)</a:t>
            </a:r>
            <a:r>
              <a:rPr lang="zh-TW" altLang="en-US" sz="2200" b="1" dirty="0">
                <a:latin typeface="標楷體" pitchFamily="65" charset="-120"/>
                <a:ea typeface="標楷體" pitchFamily="65" charset="-120"/>
              </a:rPr>
              <a:t>協進會會費相關</a:t>
            </a:r>
            <a:endParaRPr lang="en-US" altLang="zh-TW" sz="2200" b="1" dirty="0">
              <a:latin typeface="標楷體" pitchFamily="65" charset="-120"/>
              <a:ea typeface="標楷體" pitchFamily="65" charset="-120"/>
            </a:endParaRP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en-US" altLang="zh-TW" sz="2200" b="1" dirty="0">
                <a:latin typeface="標楷體" pitchFamily="65" charset="-120"/>
                <a:ea typeface="標楷體" pitchFamily="65" charset="-120"/>
              </a:rPr>
              <a:t>(3)</a:t>
            </a:r>
            <a:r>
              <a:rPr lang="zh-TW" altLang="en-US" sz="2200" b="1" dirty="0">
                <a:latin typeface="標楷體" pitchFamily="65" charset="-120"/>
                <a:ea typeface="標楷體" pitchFamily="65" charset="-120"/>
              </a:rPr>
              <a:t>電力議題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en-US" altLang="zh-TW" sz="2200" b="1" dirty="0">
                <a:latin typeface="標楷體" pitchFamily="65" charset="-120"/>
                <a:ea typeface="標楷體" pitchFamily="65" charset="-120"/>
              </a:rPr>
              <a:t>(4)</a:t>
            </a:r>
            <a:r>
              <a:rPr lang="zh-TW" altLang="en-US" sz="2200" b="1" dirty="0">
                <a:latin typeface="標楷體" pitchFamily="65" charset="-120"/>
                <a:ea typeface="標楷體" pitchFamily="65" charset="-120"/>
              </a:rPr>
              <a:t>汙水議題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en-US" altLang="zh-TW" sz="2200" b="1" dirty="0">
                <a:latin typeface="標楷體" pitchFamily="65" charset="-120"/>
                <a:ea typeface="標楷體" pitchFamily="65" charset="-120"/>
              </a:rPr>
              <a:t>(5)</a:t>
            </a:r>
            <a:r>
              <a:rPr lang="zh-TW" altLang="en-US" sz="2200" b="1" dirty="0">
                <a:latin typeface="標楷體" pitchFamily="65" charset="-120"/>
                <a:ea typeface="標楷體" pitchFamily="65" charset="-120"/>
              </a:rPr>
              <a:t>消防議題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en-US" altLang="zh-TW" sz="2200" b="1" dirty="0">
                <a:latin typeface="標楷體" pitchFamily="65" charset="-120"/>
                <a:ea typeface="標楷體" pitchFamily="65" charset="-120"/>
              </a:rPr>
              <a:t>(6)</a:t>
            </a:r>
            <a:r>
              <a:rPr lang="zh-TW" altLang="en-US" sz="2200" b="1" dirty="0">
                <a:latin typeface="標楷體" pitchFamily="65" charset="-120"/>
                <a:ea typeface="標楷體" pitchFamily="65" charset="-120"/>
              </a:rPr>
              <a:t>郵務試辦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en-US" altLang="zh-TW" sz="2200" b="1" dirty="0">
                <a:latin typeface="標楷體" pitchFamily="65" charset="-120"/>
                <a:ea typeface="標楷體" pitchFamily="65" charset="-120"/>
              </a:rPr>
              <a:t>(7)</a:t>
            </a:r>
            <a:r>
              <a:rPr lang="zh-TW" altLang="en-US" sz="2200" b="1" dirty="0">
                <a:latin typeface="標楷體" pitchFamily="65" charset="-120"/>
                <a:ea typeface="標楷體" pitchFamily="65" charset="-120"/>
              </a:rPr>
              <a:t>爭取</a:t>
            </a:r>
            <a:r>
              <a:rPr lang="en-US" altLang="zh-TW" sz="2200" b="1" dirty="0">
                <a:latin typeface="標楷體" pitchFamily="65" charset="-120"/>
                <a:ea typeface="標楷體" pitchFamily="65" charset="-120"/>
              </a:rPr>
              <a:t>ATM</a:t>
            </a:r>
            <a:r>
              <a:rPr lang="zh-TW" altLang="en-US" sz="2200" b="1" dirty="0">
                <a:latin typeface="標楷體" pitchFamily="65" charset="-120"/>
                <a:ea typeface="標楷體" pitchFamily="65" charset="-120"/>
              </a:rPr>
              <a:t>設置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en-US" altLang="zh-TW" sz="2200" b="1" dirty="0">
                <a:latin typeface="標楷體" pitchFamily="65" charset="-120"/>
                <a:ea typeface="標楷體" pitchFamily="65" charset="-120"/>
              </a:rPr>
              <a:t>(8)</a:t>
            </a:r>
            <a:r>
              <a:rPr lang="zh-TW" altLang="en-US" sz="2200" b="1" dirty="0">
                <a:latin typeface="標楷體" pitchFamily="65" charset="-120"/>
                <a:ea typeface="標楷體" pitchFamily="65" charset="-120"/>
              </a:rPr>
              <a:t>爭取</a:t>
            </a:r>
            <a:r>
              <a:rPr lang="en-US" altLang="zh-TW" sz="2200" b="1" dirty="0" err="1">
                <a:latin typeface="標楷體" pitchFamily="65" charset="-120"/>
                <a:ea typeface="標楷體" pitchFamily="65" charset="-120"/>
              </a:rPr>
              <a:t>gogo</a:t>
            </a:r>
            <a:r>
              <a:rPr lang="en-US" altLang="zh-TW" sz="2200" b="1" dirty="0">
                <a:latin typeface="標楷體" pitchFamily="65" charset="-120"/>
                <a:ea typeface="標楷體" pitchFamily="65" charset="-120"/>
              </a:rPr>
              <a:t>-road</a:t>
            </a:r>
            <a:r>
              <a:rPr lang="zh-TW" altLang="en-US" sz="2200" b="1" dirty="0">
                <a:latin typeface="標楷體" pitchFamily="65" charset="-120"/>
                <a:ea typeface="標楷體" pitchFamily="65" charset="-120"/>
              </a:rPr>
              <a:t>或</a:t>
            </a:r>
            <a:r>
              <a:rPr lang="en-US" altLang="zh-TW" sz="2200" b="1" dirty="0">
                <a:latin typeface="標楷體" pitchFamily="65" charset="-120"/>
                <a:ea typeface="標楷體" pitchFamily="65" charset="-120"/>
              </a:rPr>
              <a:t>T-bike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en-US" altLang="zh-TW" sz="2200" b="1" dirty="0">
                <a:latin typeface="標楷體" pitchFamily="65" charset="-120"/>
                <a:ea typeface="標楷體" pitchFamily="65" charset="-120"/>
              </a:rPr>
              <a:t>(9)</a:t>
            </a:r>
            <a:r>
              <a:rPr lang="zh-TW" altLang="en-US" sz="2200" b="1" dirty="0">
                <a:latin typeface="標楷體" pitchFamily="65" charset="-120"/>
                <a:ea typeface="標楷體" pitchFamily="65" charset="-120"/>
              </a:rPr>
              <a:t>其他議題進度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en-US" altLang="zh-TW" sz="2200" b="1" dirty="0">
                <a:latin typeface="標楷體" pitchFamily="65" charset="-120"/>
                <a:ea typeface="標楷體" pitchFamily="65" charset="-120"/>
              </a:rPr>
              <a:t>(10)</a:t>
            </a:r>
            <a:r>
              <a:rPr lang="zh-TW" altLang="en-US" sz="2200" b="1" dirty="0">
                <a:latin typeface="標楷體" pitchFamily="65" charset="-120"/>
                <a:ea typeface="標楷體" pitchFamily="65" charset="-120"/>
              </a:rPr>
              <a:t>新會員群組</a:t>
            </a:r>
            <a:endParaRPr lang="en-US" altLang="zh-TW" sz="2200" b="1" dirty="0">
              <a:latin typeface="標楷體" pitchFamily="65" charset="-120"/>
              <a:ea typeface="標楷體" pitchFamily="65" charset="-120"/>
            </a:endParaRP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en-US" altLang="zh-TW" sz="2200" b="1" dirty="0">
                <a:latin typeface="標楷體" pitchFamily="65" charset="-120"/>
                <a:ea typeface="標楷體" pitchFamily="65" charset="-120"/>
              </a:rPr>
              <a:t>(11)</a:t>
            </a:r>
            <a:r>
              <a:rPr lang="zh-TW" altLang="en-US" sz="2200" b="1" dirty="0">
                <a:latin typeface="標楷體" pitchFamily="65" charset="-120"/>
                <a:ea typeface="標楷體" pitchFamily="65" charset="-120"/>
              </a:rPr>
              <a:t>臺南市新吉工業區廠商協進會官方帳號</a:t>
            </a:r>
            <a:endParaRPr lang="zh-TW" altLang="en-US" sz="2000" b="1" dirty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251520" y="260648"/>
            <a:ext cx="86409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200" b="1" dirty="0">
                <a:latin typeface="標楷體" pitchFamily="65" charset="-120"/>
                <a:ea typeface="標楷體" pitchFamily="65" charset="-120"/>
              </a:rPr>
              <a:t>會員大會</a:t>
            </a:r>
            <a:r>
              <a:rPr lang="en-US" altLang="zh-TW" sz="3200" b="1" dirty="0">
                <a:latin typeface="標楷體" pitchFamily="65" charset="-120"/>
                <a:ea typeface="標楷體" pitchFamily="65" charset="-120"/>
              </a:rPr>
              <a:t>-(</a:t>
            </a:r>
            <a:r>
              <a:rPr lang="zh-TW" altLang="en-US" sz="3200" b="1" dirty="0">
                <a:latin typeface="標楷體" pitchFamily="65" charset="-120"/>
                <a:ea typeface="標楷體" pitchFamily="65" charset="-120"/>
              </a:rPr>
              <a:t>四</a:t>
            </a:r>
            <a:r>
              <a:rPr lang="en-US" altLang="zh-TW" sz="3200" b="1" dirty="0">
                <a:latin typeface="標楷體" pitchFamily="65" charset="-120"/>
                <a:ea typeface="標楷體" pitchFamily="65" charset="-120"/>
              </a:rPr>
              <a:t>)</a:t>
            </a:r>
            <a:r>
              <a:rPr lang="zh-TW" altLang="en-US" sz="3200" b="1" dirty="0">
                <a:latin typeface="標楷體" pitchFamily="65" charset="-120"/>
                <a:ea typeface="標楷體" pitchFamily="65" charset="-120"/>
              </a:rPr>
              <a:t>秘書報告事項</a:t>
            </a:r>
          </a:p>
        </p:txBody>
      </p:sp>
    </p:spTree>
    <p:extLst>
      <p:ext uri="{BB962C8B-B14F-4D97-AF65-F5344CB8AC3E}">
        <p14:creationId xmlns:p14="http://schemas.microsoft.com/office/powerpoint/2010/main" val="2942204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/>
          <p:cNvSpPr txBox="1"/>
          <p:nvPr/>
        </p:nvSpPr>
        <p:spPr>
          <a:xfrm>
            <a:off x="156986" y="917448"/>
            <a:ext cx="799540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en-US" altLang="zh-TW" sz="2200" b="1" dirty="0">
                <a:latin typeface="標楷體" pitchFamily="65" charset="-120"/>
                <a:ea typeface="標楷體" pitchFamily="65" charset="-120"/>
              </a:rPr>
              <a:t>(1)</a:t>
            </a:r>
            <a:r>
              <a:rPr lang="zh-TW" altLang="en-US" sz="2200" b="1" dirty="0">
                <a:latin typeface="標楷體" pitchFamily="65" charset="-120"/>
                <a:ea typeface="標楷體" pitchFamily="65" charset="-120"/>
              </a:rPr>
              <a:t>目前會員數</a:t>
            </a:r>
            <a:r>
              <a:rPr lang="en-US" altLang="zh-TW" sz="2200" b="1" dirty="0">
                <a:latin typeface="標楷體" pitchFamily="65" charset="-120"/>
                <a:ea typeface="標楷體" pitchFamily="65" charset="-120"/>
              </a:rPr>
              <a:t>65</a:t>
            </a:r>
            <a:r>
              <a:rPr lang="zh-TW" altLang="en-US" sz="2200" b="1" dirty="0">
                <a:latin typeface="標楷體" pitchFamily="65" charset="-120"/>
                <a:ea typeface="標楷體" pitchFamily="65" charset="-120"/>
              </a:rPr>
              <a:t>家</a:t>
            </a:r>
            <a:r>
              <a:rPr lang="en-US" altLang="zh-TW" sz="2200" b="1" dirty="0">
                <a:latin typeface="標楷體" pitchFamily="65" charset="-120"/>
                <a:ea typeface="標楷體" pitchFamily="65" charset="-120"/>
              </a:rPr>
              <a:t>(+13)</a:t>
            </a:r>
            <a:r>
              <a:rPr lang="zh-TW" altLang="en-US" sz="2200" b="1" dirty="0">
                <a:latin typeface="標楷體" pitchFamily="65" charset="-120"/>
                <a:ea typeface="標楷體" pitchFamily="65" charset="-120"/>
              </a:rPr>
              <a:t>，員工人數</a:t>
            </a:r>
            <a:r>
              <a:rPr lang="en-US" altLang="zh-TW" sz="2200" b="1" dirty="0">
                <a:latin typeface="標楷體" pitchFamily="65" charset="-120"/>
                <a:ea typeface="標楷體" pitchFamily="65" charset="-120"/>
              </a:rPr>
              <a:t>3550</a:t>
            </a:r>
            <a:r>
              <a:rPr lang="zh-TW" altLang="en-US" sz="2200" b="1" dirty="0">
                <a:latin typeface="標楷體" pitchFamily="65" charset="-120"/>
                <a:ea typeface="標楷體" pitchFamily="65" charset="-120"/>
              </a:rPr>
              <a:t>人</a:t>
            </a:r>
            <a:r>
              <a:rPr lang="en-US" altLang="zh-TW" sz="2200" b="1" dirty="0">
                <a:latin typeface="標楷體" pitchFamily="65" charset="-120"/>
                <a:ea typeface="標楷體" pitchFamily="65" charset="-120"/>
              </a:rPr>
              <a:t>(+437)</a:t>
            </a:r>
            <a:endParaRPr lang="zh-TW" altLang="en-US" sz="2200" b="1" dirty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9</a:t>
            </a:fld>
            <a:endParaRPr lang="zh-TW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251520" y="260648"/>
            <a:ext cx="86409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200" b="1" dirty="0">
                <a:latin typeface="標楷體" pitchFamily="65" charset="-120"/>
                <a:ea typeface="標楷體" pitchFamily="65" charset="-120"/>
              </a:rPr>
              <a:t>會員大會</a:t>
            </a:r>
            <a:r>
              <a:rPr lang="en-US" altLang="zh-TW" sz="3200" b="1" dirty="0">
                <a:latin typeface="標楷體" pitchFamily="65" charset="-120"/>
                <a:ea typeface="標楷體" pitchFamily="65" charset="-120"/>
              </a:rPr>
              <a:t>-(</a:t>
            </a:r>
            <a:r>
              <a:rPr lang="zh-TW" altLang="en-US" sz="3200" b="1" dirty="0">
                <a:latin typeface="標楷體" pitchFamily="65" charset="-120"/>
                <a:ea typeface="標楷體" pitchFamily="65" charset="-120"/>
              </a:rPr>
              <a:t>四</a:t>
            </a:r>
            <a:r>
              <a:rPr lang="en-US" altLang="zh-TW" sz="3200" b="1" dirty="0">
                <a:latin typeface="標楷體" pitchFamily="65" charset="-120"/>
                <a:ea typeface="標楷體" pitchFamily="65" charset="-120"/>
              </a:rPr>
              <a:t>)</a:t>
            </a:r>
            <a:r>
              <a:rPr lang="zh-TW" altLang="en-US" sz="3200" b="1" dirty="0">
                <a:latin typeface="標楷體" pitchFamily="65" charset="-120"/>
                <a:ea typeface="標楷體" pitchFamily="65" charset="-120"/>
              </a:rPr>
              <a:t>秘書報告事項</a:t>
            </a:r>
          </a:p>
        </p:txBody>
      </p:sp>
      <p:pic>
        <p:nvPicPr>
          <p:cNvPr id="9" name="Picture 2" descr="D:\(Z_Temp)\(MB22)SJ_LOGO.jpg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2460" y="44624"/>
            <a:ext cx="360040" cy="325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圖片 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985" y="1412776"/>
            <a:ext cx="7049103" cy="49808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圖片 1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9682" y="392559"/>
            <a:ext cx="1692818" cy="63795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50387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636</TotalTime>
  <Words>879</Words>
  <Application>Microsoft Office PowerPoint</Application>
  <PresentationFormat>如螢幕大小 (4:3)</PresentationFormat>
  <Paragraphs>164</Paragraphs>
  <Slides>31</Slides>
  <Notes>1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31</vt:i4>
      </vt:variant>
    </vt:vector>
  </HeadingPairs>
  <TitlesOfParts>
    <vt:vector size="32" baseType="lpstr"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ECTORLIU</dc:creator>
  <cp:lastModifiedBy>AA</cp:lastModifiedBy>
  <cp:revision>122</cp:revision>
  <cp:lastPrinted>2021-10-07T01:39:16Z</cp:lastPrinted>
  <dcterms:created xsi:type="dcterms:W3CDTF">2021-09-29T01:32:23Z</dcterms:created>
  <dcterms:modified xsi:type="dcterms:W3CDTF">2023-12-14T23:30:54Z</dcterms:modified>
</cp:coreProperties>
</file>